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40"/>
  </p:notesMasterIdLst>
  <p:handoutMasterIdLst>
    <p:handoutMasterId r:id="rId41"/>
  </p:handoutMasterIdLst>
  <p:sldIdLst>
    <p:sldId id="289" r:id="rId5"/>
    <p:sldId id="351" r:id="rId6"/>
    <p:sldId id="352" r:id="rId7"/>
    <p:sldId id="295" r:id="rId8"/>
    <p:sldId id="378" r:id="rId9"/>
    <p:sldId id="384" r:id="rId10"/>
    <p:sldId id="385" r:id="rId11"/>
    <p:sldId id="383" r:id="rId12"/>
    <p:sldId id="382" r:id="rId13"/>
    <p:sldId id="381" r:id="rId14"/>
    <p:sldId id="379" r:id="rId15"/>
    <p:sldId id="340" r:id="rId16"/>
    <p:sldId id="386" r:id="rId17"/>
    <p:sldId id="362" r:id="rId18"/>
    <p:sldId id="380" r:id="rId19"/>
    <p:sldId id="359" r:id="rId20"/>
    <p:sldId id="336" r:id="rId21"/>
    <p:sldId id="337" r:id="rId22"/>
    <p:sldId id="338" r:id="rId23"/>
    <p:sldId id="370" r:id="rId24"/>
    <p:sldId id="371" r:id="rId25"/>
    <p:sldId id="373" r:id="rId26"/>
    <p:sldId id="372" r:id="rId27"/>
    <p:sldId id="354" r:id="rId28"/>
    <p:sldId id="355" r:id="rId29"/>
    <p:sldId id="356" r:id="rId30"/>
    <p:sldId id="357" r:id="rId31"/>
    <p:sldId id="358" r:id="rId32"/>
    <p:sldId id="361" r:id="rId33"/>
    <p:sldId id="272" r:id="rId34"/>
    <p:sldId id="368" r:id="rId35"/>
    <p:sldId id="364" r:id="rId36"/>
    <p:sldId id="365" r:id="rId37"/>
    <p:sldId id="366" r:id="rId38"/>
    <p:sldId id="367" r:id="rId39"/>
  </p:sldIdLst>
  <p:sldSz cx="9144000" cy="6858000" type="screen4x3"/>
  <p:notesSz cx="6831013" cy="99774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wase Takuya" initials="IT" lastIdx="1" clrIdx="0">
    <p:extLst>
      <p:ext uri="{19B8F6BF-5375-455C-9EA6-DF929625EA0E}">
        <p15:presenceInfo xmlns:p15="http://schemas.microsoft.com/office/powerpoint/2012/main" userId="314d637efe3440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FF4747"/>
    <a:srgbClr val="FFE1E1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85687" autoAdjust="0"/>
  </p:normalViewPr>
  <p:slideViewPr>
    <p:cSldViewPr snapToGrid="0">
      <p:cViewPr varScale="1">
        <p:scale>
          <a:sx n="68" d="100"/>
          <a:sy n="68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8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大域探索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局所探索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ランダム</a:t>
          </a:r>
          <a:r>
            <a:rPr kumimoji="1" lang="en-US" altLang="ja-JP" sz="2400" b="1" dirty="0" smtClean="0">
              <a:solidFill>
                <a:schemeClr val="bg1"/>
              </a:solidFill>
            </a:rPr>
            <a:t/>
          </a:r>
          <a:br>
            <a:rPr kumimoji="1" lang="en-US" altLang="ja-JP" sz="2400" b="1" dirty="0" smtClean="0">
              <a:solidFill>
                <a:schemeClr val="bg1"/>
              </a:solidFill>
            </a:rPr>
          </a:br>
          <a:r>
            <a:rPr kumimoji="1" lang="ja-JP" altLang="en-US" sz="2400" b="1" dirty="0" smtClean="0">
              <a:solidFill>
                <a:schemeClr val="bg1"/>
              </a:solidFill>
            </a:rPr>
            <a:t>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/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/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/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>
        <a:solidFill>
          <a:schemeClr val="accent5"/>
        </a:solidFill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評価</a:t>
          </a:r>
          <a:r>
            <a:rPr kumimoji="1" lang="en-US" altLang="ja-JP" sz="2400" b="1" dirty="0" smtClean="0">
              <a:solidFill>
                <a:schemeClr val="bg1"/>
              </a:solidFill>
            </a:rPr>
            <a:t/>
          </a:r>
          <a:br>
            <a:rPr kumimoji="1" lang="en-US" altLang="ja-JP" sz="2400" b="1" dirty="0" smtClean="0">
              <a:solidFill>
                <a:schemeClr val="bg1"/>
              </a:solidFill>
            </a:rPr>
          </a:br>
          <a:r>
            <a:rPr kumimoji="1" lang="ja-JP" altLang="en-US" sz="2400" b="1" dirty="0" smtClean="0">
              <a:solidFill>
                <a:schemeClr val="bg1"/>
              </a:solidFill>
            </a:rPr>
            <a:t>と更新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大域探索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局所探索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ランダム</a:t>
          </a:r>
          <a:r>
            <a:rPr kumimoji="1" lang="en-US" altLang="ja-JP" sz="2400" b="1" kern="1200" dirty="0" smtClean="0">
              <a:solidFill>
                <a:schemeClr val="bg1"/>
              </a:solidFill>
            </a:rPr>
            <a:t/>
          </a:r>
          <a:br>
            <a:rPr kumimoji="1" lang="en-US" altLang="ja-JP" sz="2400" b="1" kern="1200" dirty="0" smtClean="0">
              <a:solidFill>
                <a:schemeClr val="bg1"/>
              </a:solidFill>
            </a:rPr>
          </a:br>
          <a:r>
            <a:rPr kumimoji="1" lang="ja-JP" altLang="en-US" sz="2400" b="1" kern="1200" dirty="0" smtClean="0">
              <a:solidFill>
                <a:schemeClr val="bg1"/>
              </a:solidFill>
            </a:rPr>
            <a:t>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評価</a:t>
          </a:r>
          <a:r>
            <a:rPr kumimoji="1" lang="en-US" altLang="ja-JP" sz="2400" b="1" kern="1200" dirty="0" smtClean="0">
              <a:solidFill>
                <a:schemeClr val="bg1"/>
              </a:solidFill>
            </a:rPr>
            <a:t/>
          </a:r>
          <a:br>
            <a:rPr kumimoji="1" lang="en-US" altLang="ja-JP" sz="2400" b="1" kern="1200" dirty="0" smtClean="0">
              <a:solidFill>
                <a:schemeClr val="bg1"/>
              </a:solidFill>
            </a:rPr>
          </a:br>
          <a:r>
            <a:rPr kumimoji="1" lang="ja-JP" altLang="en-US" sz="2400" b="1" kern="1200" dirty="0" smtClean="0">
              <a:solidFill>
                <a:schemeClr val="bg1"/>
              </a:solidFill>
            </a:rPr>
            <a:t>と更新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5923138" y="0"/>
        <a:ext cx="1432239" cy="641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69326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7CC76-6DEC-420F-9D52-039E5176D3BC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69326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E9D3-F88F-4434-94A0-F5925BE9A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528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69326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15564-A848-4273-B4FB-3963DEC3837D}" type="datetimeFigureOut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47775"/>
            <a:ext cx="4487863" cy="3367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3102" y="4801642"/>
            <a:ext cx="5464810" cy="39286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69326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E597-8CB9-43D5-908D-17CFD8549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2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ここでアニメーション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525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最良個体付近に個体候補を生成する（アニメ）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パルスレート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01</a:t>
            </a:r>
            <a:r>
              <a:rPr kumimoji="1" lang="ja-JP" altLang="en-US" dirty="0" smtClean="0"/>
              <a:t>の乱数による条件式を満たす場合のみ、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ε</a:t>
            </a:r>
            <a:r>
              <a:rPr kumimoji="1" lang="ja-JP" altLang="en-US" dirty="0" smtClean="0"/>
              <a:t>は最良個体付近の</a:t>
            </a:r>
            <a:r>
              <a:rPr kumimoji="1" lang="en-US" altLang="ja-JP" dirty="0" smtClean="0"/>
              <a:t>[-1,1]</a:t>
            </a:r>
            <a:r>
              <a:rPr kumimoji="1" lang="ja-JP" altLang="en-US" dirty="0" smtClean="0"/>
              <a:t>の範囲内のランダムな値とパラメータ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より、個体候補を生成する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5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解探索空間内にランダムで個体候補を生成する．（アニメ）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解空間の上限を</a:t>
            </a:r>
            <a:r>
              <a:rPr kumimoji="1" lang="en-US" altLang="ja-JP" smtClean="0"/>
              <a:t>ub,</a:t>
            </a:r>
            <a:r>
              <a:rPr kumimoji="1" lang="ja-JP" altLang="en-US" dirty="0" smtClean="0"/>
              <a:t>下限を</a:t>
            </a:r>
            <a:r>
              <a:rPr kumimoji="1" lang="en-US" altLang="ja-JP" dirty="0" err="1" smtClean="0"/>
              <a:t>lb</a:t>
            </a:r>
            <a:r>
              <a:rPr kumimoji="1" lang="ja-JP" altLang="en-US" dirty="0" smtClean="0"/>
              <a:t>として，探索空間内にランダムに個体を生成します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51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生成した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候補の中より現在の個体より評価値が高ければ更新する。ここでは（アニメ）．また同時に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が減衰係数によって更新され、徐々に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57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の値より，評価回数は</a:t>
            </a:r>
            <a:r>
              <a:rPr kumimoji="1" lang="en-US" altLang="ja-JP" dirty="0" smtClean="0"/>
              <a:t>1~15</a:t>
            </a:r>
            <a:r>
              <a:rPr kumimoji="1" lang="ja-JP" altLang="en-US" dirty="0" smtClean="0"/>
              <a:t>回更新している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08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7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43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69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38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9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85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解探索空間に個体を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個生成し，最良個体が</a:t>
            </a:r>
            <a:r>
              <a:rPr kumimoji="1" lang="en-US" altLang="ja-JP" dirty="0" smtClean="0"/>
              <a:t>x5</a:t>
            </a:r>
            <a:r>
              <a:rPr kumimoji="1" lang="ja-JP" altLang="en-US" dirty="0" smtClean="0"/>
              <a:t>であったとき，</a:t>
            </a:r>
            <a:r>
              <a:rPr kumimoji="1" lang="en-US" altLang="ja-JP" dirty="0" smtClean="0"/>
              <a:t>x5=x*</a:t>
            </a:r>
            <a:r>
              <a:rPr kumimoji="1" lang="ja-JP" altLang="en-US" dirty="0" smtClean="0"/>
              <a:t>とする（アニメ）．個体の初期速度を制限するためにパラメータ</a:t>
            </a:r>
            <a:r>
              <a:rPr kumimoji="1" lang="en-US" altLang="ja-JP" dirty="0" smtClean="0"/>
              <a:t>f</a:t>
            </a:r>
            <a:r>
              <a:rPr kumimoji="1" lang="ja-JP" altLang="en-US" dirty="0" smtClean="0"/>
              <a:t>で調整され，次の式で速度が更新されます（アニメ</a:t>
            </a:r>
            <a:r>
              <a:rPr kumimoji="1" lang="en-US" altLang="ja-JP" dirty="0" smtClean="0"/>
              <a:t>×</a:t>
            </a:r>
            <a:r>
              <a:rPr kumimoji="1" lang="ja-JP" altLang="en-US" dirty="0" smtClean="0"/>
              <a:t>２）．現在の位置</a:t>
            </a:r>
            <a:r>
              <a:rPr kumimoji="1" lang="en-US" altLang="ja-JP" dirty="0" smtClean="0"/>
              <a:t>x1</a:t>
            </a:r>
            <a:r>
              <a:rPr kumimoji="1" lang="ja-JP" altLang="en-US" dirty="0" smtClean="0"/>
              <a:t>に対し，速度</a:t>
            </a:r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で新たな個体候補を生成する（アニメ）．次に局所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50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1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9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82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0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8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33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11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61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585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4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219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2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3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33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115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813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85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05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51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501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68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9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9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401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541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4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79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824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80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73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889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4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1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013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7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926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6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D211E14-6482-45AE-9634-D1C3A314DC68}" type="datetime1">
              <a:rPr lang="ja-JP" altLang="en-US" smtClean="0"/>
              <a:pPr/>
              <a:t>2018/12/9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4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84" r:id="rId3"/>
    <p:sldLayoutId id="2147483785" r:id="rId4"/>
    <p:sldLayoutId id="2147483783" r:id="rId5"/>
    <p:sldLayoutId id="2147483780" r:id="rId6"/>
    <p:sldLayoutId id="2147483782" r:id="rId7"/>
    <p:sldLayoutId id="2147483786" r:id="rId8"/>
    <p:sldLayoutId id="2147483787" r:id="rId9"/>
    <p:sldLayoutId id="2147483788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59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50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21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30.png"/><Relationship Id="rId11" Type="http://schemas.openxmlformats.org/officeDocument/2006/relationships/image" Target="../media/image46.png"/><Relationship Id="rId5" Type="http://schemas.openxmlformats.org/officeDocument/2006/relationships/image" Target="../media/image220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9.png"/><Relationship Id="rId12" Type="http://schemas.openxmlformats.org/officeDocument/2006/relationships/image" Target="../media/image36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8.png"/><Relationship Id="rId11" Type="http://schemas.openxmlformats.org/officeDocument/2006/relationships/image" Target="../media/image350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9.png"/><Relationship Id="rId12" Type="http://schemas.openxmlformats.org/officeDocument/2006/relationships/image" Target="../media/image52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2.png"/><Relationship Id="rId11" Type="http://schemas.openxmlformats.org/officeDocument/2006/relationships/image" Target="../media/image511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1.png"/><Relationship Id="rId11" Type="http://schemas.openxmlformats.org/officeDocument/2006/relationships/image" Target="../media/image70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69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66.png"/><Relationship Id="rId17" Type="http://schemas.openxmlformats.org/officeDocument/2006/relationships/image" Target="../media/image81.png"/><Relationship Id="rId2" Type="http://schemas.openxmlformats.org/officeDocument/2006/relationships/tags" Target="../tags/tag20.xml"/><Relationship Id="rId16" Type="http://schemas.openxmlformats.org/officeDocument/2006/relationships/image" Target="../media/image76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65.png"/><Relationship Id="rId5" Type="http://schemas.openxmlformats.org/officeDocument/2006/relationships/tags" Target="../tags/tag23.xml"/><Relationship Id="rId15" Type="http://schemas.openxmlformats.org/officeDocument/2006/relationships/image" Target="../media/image75.png"/><Relationship Id="rId10" Type="http://schemas.openxmlformats.org/officeDocument/2006/relationships/image" Target="../media/image74.png"/><Relationship Id="rId4" Type="http://schemas.openxmlformats.org/officeDocument/2006/relationships/tags" Target="../tags/tag22.xml"/><Relationship Id="rId9" Type="http://schemas.openxmlformats.org/officeDocument/2006/relationships/image" Target="../media/image64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microsoft.com/office/2007/relationships/diagramDrawing" Target="../diagrams/drawing1.xml"/><Relationship Id="rId18" Type="http://schemas.openxmlformats.org/officeDocument/2006/relationships/image" Target="../media/image520.png"/><Relationship Id="rId26" Type="http://schemas.openxmlformats.org/officeDocument/2006/relationships/image" Target="../media/image640.png"/><Relationship Id="rId3" Type="http://schemas.openxmlformats.org/officeDocument/2006/relationships/tags" Target="../tags/tag28.xml"/><Relationship Id="rId21" Type="http://schemas.openxmlformats.org/officeDocument/2006/relationships/image" Target="../media/image550.png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1.xml"/><Relationship Id="rId17" Type="http://schemas.openxmlformats.org/officeDocument/2006/relationships/image" Target="../media/image510.png"/><Relationship Id="rId25" Type="http://schemas.openxmlformats.org/officeDocument/2006/relationships/image" Target="../media/image630.png"/><Relationship Id="rId2" Type="http://schemas.openxmlformats.org/officeDocument/2006/relationships/tags" Target="../tags/tag27.xml"/><Relationship Id="rId16" Type="http://schemas.openxmlformats.org/officeDocument/2006/relationships/image" Target="../media/image500.png"/><Relationship Id="rId20" Type="http://schemas.openxmlformats.org/officeDocument/2006/relationships/image" Target="../media/image540.png"/><Relationship Id="rId29" Type="http://schemas.openxmlformats.org/officeDocument/2006/relationships/image" Target="../media/image9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620.png"/><Relationship Id="rId32" Type="http://schemas.openxmlformats.org/officeDocument/2006/relationships/image" Target="../media/image98.png"/><Relationship Id="rId5" Type="http://schemas.openxmlformats.org/officeDocument/2006/relationships/tags" Target="../tags/tag30.xml"/><Relationship Id="rId15" Type="http://schemas.openxmlformats.org/officeDocument/2006/relationships/image" Target="../media/image95.png"/><Relationship Id="rId23" Type="http://schemas.openxmlformats.org/officeDocument/2006/relationships/image" Target="../media/image610.png"/><Relationship Id="rId28" Type="http://schemas.openxmlformats.org/officeDocument/2006/relationships/image" Target="../media/image660.png"/><Relationship Id="rId10" Type="http://schemas.openxmlformats.org/officeDocument/2006/relationships/diagramLayout" Target="../diagrams/layout1.xml"/><Relationship Id="rId19" Type="http://schemas.openxmlformats.org/officeDocument/2006/relationships/image" Target="../media/image530.png"/><Relationship Id="rId31" Type="http://schemas.openxmlformats.org/officeDocument/2006/relationships/image" Target="../media/image2.png"/><Relationship Id="rId4" Type="http://schemas.openxmlformats.org/officeDocument/2006/relationships/tags" Target="../tags/tag29.xml"/><Relationship Id="rId9" Type="http://schemas.openxmlformats.org/officeDocument/2006/relationships/diagramData" Target="../diagrams/data1.xml"/><Relationship Id="rId14" Type="http://schemas.openxmlformats.org/officeDocument/2006/relationships/image" Target="../media/image85.png"/><Relationship Id="rId22" Type="http://schemas.openxmlformats.org/officeDocument/2006/relationships/image" Target="../media/image580.png"/><Relationship Id="rId27" Type="http://schemas.openxmlformats.org/officeDocument/2006/relationships/image" Target="../media/image650.png"/><Relationship Id="rId30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26" Type="http://schemas.openxmlformats.org/officeDocument/2006/relationships/image" Target="../media/image101.png"/><Relationship Id="rId3" Type="http://schemas.openxmlformats.org/officeDocument/2006/relationships/tags" Target="../tags/tag34.xml"/><Relationship Id="rId21" Type="http://schemas.openxmlformats.org/officeDocument/2006/relationships/image" Target="../media/image750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00.png"/><Relationship Id="rId17" Type="http://schemas.openxmlformats.org/officeDocument/2006/relationships/image" Target="../media/image730.png"/><Relationship Id="rId25" Type="http://schemas.openxmlformats.org/officeDocument/2006/relationships/image" Target="../media/image770.png"/><Relationship Id="rId2" Type="http://schemas.openxmlformats.org/officeDocument/2006/relationships/tags" Target="../tags/tag33.xml"/><Relationship Id="rId16" Type="http://schemas.openxmlformats.org/officeDocument/2006/relationships/image" Target="../media/image720.png"/><Relationship Id="rId20" Type="http://schemas.openxmlformats.org/officeDocument/2006/relationships/image" Target="../media/image580.png"/><Relationship Id="rId1" Type="http://schemas.openxmlformats.org/officeDocument/2006/relationships/tags" Target="../tags/tag32.xml"/><Relationship Id="rId6" Type="http://schemas.openxmlformats.org/officeDocument/2006/relationships/diagramData" Target="../diagrams/data2.xml"/><Relationship Id="rId11" Type="http://schemas.openxmlformats.org/officeDocument/2006/relationships/image" Target="../media/image99.png"/><Relationship Id="rId24" Type="http://schemas.openxmlformats.org/officeDocument/2006/relationships/image" Target="../media/image650.pn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710.png"/><Relationship Id="rId23" Type="http://schemas.openxmlformats.org/officeDocument/2006/relationships/image" Target="../media/image620.png"/><Relationship Id="rId10" Type="http://schemas.microsoft.com/office/2007/relationships/diagramDrawing" Target="../diagrams/drawing2.xml"/><Relationship Id="rId19" Type="http://schemas.openxmlformats.org/officeDocument/2006/relationships/image" Target="../media/image550.png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Relationship Id="rId14" Type="http://schemas.openxmlformats.org/officeDocument/2006/relationships/image" Target="../media/image700.png"/><Relationship Id="rId22" Type="http://schemas.openxmlformats.org/officeDocument/2006/relationships/image" Target="../media/image7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550.png"/><Relationship Id="rId18" Type="http://schemas.openxmlformats.org/officeDocument/2006/relationships/image" Target="../media/image81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40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740.png"/><Relationship Id="rId17" Type="http://schemas.openxmlformats.org/officeDocument/2006/relationships/image" Target="../media/image800.png"/><Relationship Id="rId2" Type="http://schemas.openxmlformats.org/officeDocument/2006/relationships/tags" Target="../tags/tag36.xml"/><Relationship Id="rId16" Type="http://schemas.openxmlformats.org/officeDocument/2006/relationships/image" Target="../media/image710.png"/><Relationship Id="rId20" Type="http://schemas.openxmlformats.org/officeDocument/2006/relationships/image" Target="../media/image830.png"/><Relationship Id="rId1" Type="http://schemas.openxmlformats.org/officeDocument/2006/relationships/tags" Target="../tags/tag35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730.png"/><Relationship Id="rId5" Type="http://schemas.openxmlformats.org/officeDocument/2006/relationships/diagramData" Target="../diagrams/data3.xml"/><Relationship Id="rId15" Type="http://schemas.openxmlformats.org/officeDocument/2006/relationships/image" Target="../media/image790.png"/><Relationship Id="rId23" Type="http://schemas.openxmlformats.org/officeDocument/2006/relationships/image" Target="../media/image103.png"/><Relationship Id="rId10" Type="http://schemas.openxmlformats.org/officeDocument/2006/relationships/image" Target="../media/image102.png"/><Relationship Id="rId19" Type="http://schemas.openxmlformats.org/officeDocument/2006/relationships/image" Target="../media/image820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3.xml"/><Relationship Id="rId14" Type="http://schemas.openxmlformats.org/officeDocument/2006/relationships/image" Target="../media/image580.png"/><Relationship Id="rId22" Type="http://schemas.openxmlformats.org/officeDocument/2006/relationships/image" Target="../media/image6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microsoft.com/office/2007/relationships/diagramDrawing" Target="../diagrams/drawing4.xml"/><Relationship Id="rId18" Type="http://schemas.openxmlformats.org/officeDocument/2006/relationships/image" Target="../media/image710.png"/><Relationship Id="rId26" Type="http://schemas.openxmlformats.org/officeDocument/2006/relationships/image" Target="../media/image750.png"/><Relationship Id="rId3" Type="http://schemas.openxmlformats.org/officeDocument/2006/relationships/tags" Target="../tags/tag39.xml"/><Relationship Id="rId21" Type="http://schemas.openxmlformats.org/officeDocument/2006/relationships/image" Target="../media/image550.png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650.png"/><Relationship Id="rId25" Type="http://schemas.openxmlformats.org/officeDocument/2006/relationships/image" Target="../media/image810.png"/><Relationship Id="rId2" Type="http://schemas.openxmlformats.org/officeDocument/2006/relationships/tags" Target="../tags/tag38.xml"/><Relationship Id="rId16" Type="http://schemas.openxmlformats.org/officeDocument/2006/relationships/image" Target="../media/image100.png"/><Relationship Id="rId20" Type="http://schemas.openxmlformats.org/officeDocument/2006/relationships/image" Target="../media/image740.png"/><Relationship Id="rId29" Type="http://schemas.openxmlformats.org/officeDocument/2006/relationships/image" Target="../media/image108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diagramQuickStyle" Target="../diagrams/quickStyle4.xml"/><Relationship Id="rId24" Type="http://schemas.openxmlformats.org/officeDocument/2006/relationships/image" Target="../media/image640.png"/><Relationship Id="rId32" Type="http://schemas.openxmlformats.org/officeDocument/2006/relationships/image" Target="../media/image930.png"/><Relationship Id="rId5" Type="http://schemas.openxmlformats.org/officeDocument/2006/relationships/tags" Target="../tags/tag41.xml"/><Relationship Id="rId15" Type="http://schemas.openxmlformats.org/officeDocument/2006/relationships/image" Target="../media/image105.png"/><Relationship Id="rId23" Type="http://schemas.openxmlformats.org/officeDocument/2006/relationships/image" Target="../media/image870.png"/><Relationship Id="rId28" Type="http://schemas.openxmlformats.org/officeDocument/2006/relationships/image" Target="../media/image107.png"/><Relationship Id="rId10" Type="http://schemas.openxmlformats.org/officeDocument/2006/relationships/diagramLayout" Target="../diagrams/layout4.xml"/><Relationship Id="rId19" Type="http://schemas.openxmlformats.org/officeDocument/2006/relationships/image" Target="../media/image730.png"/><Relationship Id="rId31" Type="http://schemas.openxmlformats.org/officeDocument/2006/relationships/image" Target="../media/image920.png"/><Relationship Id="rId4" Type="http://schemas.openxmlformats.org/officeDocument/2006/relationships/tags" Target="../tags/tag40.xml"/><Relationship Id="rId9" Type="http://schemas.openxmlformats.org/officeDocument/2006/relationships/diagramData" Target="../diagrams/data4.xml"/><Relationship Id="rId14" Type="http://schemas.openxmlformats.org/officeDocument/2006/relationships/image" Target="../media/image104.png"/><Relationship Id="rId22" Type="http://schemas.openxmlformats.org/officeDocument/2006/relationships/image" Target="../media/image580.png"/><Relationship Id="rId27" Type="http://schemas.openxmlformats.org/officeDocument/2006/relationships/image" Target="../media/image106.png"/><Relationship Id="rId30" Type="http://schemas.openxmlformats.org/officeDocument/2006/relationships/image" Target="../media/image9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1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image" Target="../media/image12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703782" y="6260096"/>
            <a:ext cx="2057400" cy="365125"/>
          </a:xfrm>
        </p:spPr>
        <p:txBody>
          <a:bodyPr/>
          <a:lstStyle/>
          <a:p>
            <a:fld id="{E2CF13C1-FE9C-4094-ADF4-C8AE6999A6FB}" type="slidenum">
              <a:rPr kumimoji="1" lang="ja-JP" altLang="en-US" sz="1400" smtClean="0"/>
              <a:t>1</a:t>
            </a:fld>
            <a:endParaRPr kumimoji="1" lang="ja-JP" altLang="en-US" sz="1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90314" y="64477"/>
            <a:ext cx="412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進捗報告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岩瀬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拓哉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2018/12/10(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16868" y="1441939"/>
            <a:ext cx="8590248" cy="48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ja-JP" altLang="en-US" sz="2400" b="1" u="sng" dirty="0" smtClean="0"/>
              <a:t>目的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000" dirty="0" smtClean="0"/>
              <a:t>複数解探索可能な多点探索アルゴリズムの構築 </a:t>
            </a:r>
            <a:r>
              <a:rPr lang="en-US" altLang="ja-JP" sz="2000" dirty="0" smtClean="0"/>
              <a:t>(</a:t>
            </a:r>
            <a:r>
              <a:rPr lang="en-US" altLang="ja-JP" sz="2000" dirty="0" smtClean="0">
                <a:latin typeface="Segoe UI" panose="020B0502040204020203" pitchFamily="34" charset="0"/>
              </a:rPr>
              <a:t>Niching</a:t>
            </a:r>
            <a:r>
              <a:rPr lang="en-US" altLang="ja-JP" sz="2000" dirty="0" smtClean="0"/>
              <a:t> method)</a:t>
            </a:r>
          </a:p>
          <a:p>
            <a:pPr marL="0" indent="0">
              <a:buFont typeface="Wingdings 2" pitchFamily="18" charset="2"/>
              <a:buNone/>
            </a:pPr>
            <a:endParaRPr lang="en-US" altLang="ja-JP" sz="1200" b="1" dirty="0" smtClean="0"/>
          </a:p>
          <a:p>
            <a:pPr marL="0" indent="0">
              <a:buFont typeface="Wingdings 2" pitchFamily="18" charset="2"/>
              <a:buNone/>
            </a:pPr>
            <a:r>
              <a:rPr lang="ja-JP" altLang="en-US" sz="2400" b="1" u="sng" dirty="0" smtClean="0"/>
              <a:t>やったこと</a:t>
            </a:r>
            <a:endParaRPr lang="en-US" altLang="ja-JP" sz="2400" b="1" u="sng" dirty="0"/>
          </a:p>
          <a:p>
            <a:pPr marL="0" indent="0">
              <a:buNone/>
            </a:pPr>
            <a:r>
              <a:rPr lang="en-US" altLang="ja-JP" sz="2000" b="1" dirty="0" smtClean="0"/>
              <a:t>BA vs NRBA vs DNRBA</a:t>
            </a:r>
            <a:r>
              <a:rPr lang="ja-JP" altLang="en-US" sz="2000" b="1" dirty="0" smtClean="0"/>
              <a:t>の比較</a:t>
            </a:r>
            <a:endParaRPr lang="en-US" altLang="ja-JP" sz="2000" b="1" dirty="0" smtClean="0"/>
          </a:p>
          <a:p>
            <a:pPr marL="0" indent="0">
              <a:buNone/>
            </a:pP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/>
            </a:r>
            <a:br>
              <a:rPr lang="en-US" altLang="ja-JP" b="1" dirty="0" smtClean="0"/>
            </a:br>
            <a:endParaRPr lang="en-US" altLang="ja-JP" sz="100" b="1" dirty="0" smtClean="0"/>
          </a:p>
        </p:txBody>
      </p:sp>
    </p:spTree>
    <p:extLst>
      <p:ext uri="{BB962C8B-B14F-4D97-AF65-F5344CB8AC3E}">
        <p14:creationId xmlns:p14="http://schemas.microsoft.com/office/powerpoint/2010/main" val="9413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8" y="1687395"/>
            <a:ext cx="4867424" cy="3649177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2343"/>
            <a:ext cx="4898353" cy="367236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最適解</a:t>
            </a:r>
            <a:r>
              <a:rPr kumimoji="1" lang="en-US" altLang="ja-JP" dirty="0" smtClean="0"/>
              <a:t>+</a:t>
            </a:r>
            <a:r>
              <a:rPr kumimoji="1" lang="ja-JP" altLang="en-US" dirty="0" smtClean="0"/>
              <a:t>局所解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最適</a:t>
            </a:r>
            <a:r>
              <a:rPr lang="ja-JP" altLang="en-US" sz="2400" b="1" dirty="0">
                <a:solidFill>
                  <a:srgbClr val="FF0000"/>
                </a:solidFill>
              </a:rPr>
              <a:t>解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とその付近の局所解に収束する傾向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3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3680"/>
            <a:ext cx="4884639" cy="3662084"/>
          </a:xfrm>
          <a:prstGeom prst="rect">
            <a:avLst/>
          </a:prstGeom>
        </p:spPr>
      </p:pic>
      <p:pic>
        <p:nvPicPr>
          <p:cNvPr id="21" name="コンテンツ プレースホルダー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87" y="1697719"/>
            <a:ext cx="4892593" cy="366804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最適解</a:t>
            </a:r>
            <a:r>
              <a:rPr lang="en-US" altLang="ja-JP" dirty="0"/>
              <a:t>+</a:t>
            </a:r>
            <a:r>
              <a:rPr lang="ja-JP" altLang="en-US" dirty="0"/>
              <a:t>局所解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9" name="楕円 8"/>
          <p:cNvSpPr/>
          <p:nvPr/>
        </p:nvSpPr>
        <p:spPr>
          <a:xfrm>
            <a:off x="5387928" y="3234592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6385827" y="3262728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6875985" y="257321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448393" y="3241017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6926980" y="3882290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6393767" y="4496644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NRBA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楕円 16"/>
          <p:cNvSpPr/>
          <p:nvPr/>
        </p:nvSpPr>
        <p:spPr>
          <a:xfrm>
            <a:off x="5880298" y="391485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5334587" y="4552356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84638" y="3943468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7448389" y="4520762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7973662" y="391485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7984582" y="2581287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7448389" y="1932037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6425819" y="1956094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897294" y="2572972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4853650" y="2599145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5373717" y="1920519"/>
            <a:ext cx="450166" cy="450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最適</a:t>
            </a:r>
            <a:r>
              <a:rPr lang="ja-JP" altLang="en-US" sz="2400" b="1" dirty="0">
                <a:solidFill>
                  <a:srgbClr val="FF0000"/>
                </a:solidFill>
              </a:rPr>
              <a:t>解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と局所解に収束する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1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 smtClean="0"/>
              <a:t>BA vs DNRBA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5070" y="1344016"/>
            <a:ext cx="7886700" cy="3469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b="1" dirty="0" smtClean="0"/>
              <a:t>評価尺度</a:t>
            </a:r>
            <a:endParaRPr kumimoji="1" lang="en-US" altLang="ja-JP" sz="2400" b="1" dirty="0" smtClean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12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32796" y="4048108"/>
                <a:ext cx="39465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パラメータ設定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/>
                </a:r>
                <a:b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個体数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=100</m:t>
                    </m:r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	</a:t>
                </a:r>
                <a:b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評価関数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𝐺𝑟𝑖𝑒𝑤𝑎𝑛𝑘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,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/>
                </a:r>
                <a:b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実験回数：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MR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30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6" y="4048108"/>
                <a:ext cx="3946591" cy="1569660"/>
              </a:xfrm>
              <a:prstGeom prst="rect">
                <a:avLst/>
              </a:prstGeom>
              <a:blipFill>
                <a:blip r:embed="rId3"/>
                <a:stretch>
                  <a:fillRect l="-2315" t="-3101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311731" y="4378819"/>
                <a:ext cx="41865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 smtClean="0"/>
                  <a:t>世代数：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endParaRPr kumimoji="1" lang="en-US" altLang="ja-JP" sz="2400" dirty="0" smtClean="0"/>
              </a:p>
              <a:p>
                <a:r>
                  <a:rPr kumimoji="1" lang="ja-JP" altLang="en-US" sz="2400" dirty="0" smtClean="0"/>
                  <a:t>次元数：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kumimoji="1" lang="en-US" altLang="ja-JP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, 1.0</m:t>
                      </m:r>
                      <m:r>
                        <m:rPr>
                          <m:sty m:val="p"/>
                        </m:rP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731" y="4378819"/>
                <a:ext cx="4186540" cy="1200329"/>
              </a:xfrm>
              <a:prstGeom prst="rect">
                <a:avLst/>
              </a:prstGeom>
              <a:blipFill>
                <a:blip r:embed="rId4"/>
                <a:stretch>
                  <a:fillRect l="-2183" t="-45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605514" y="5572859"/>
                <a:ext cx="244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ラウドネス</m:t>
                      </m:r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：</m:t>
                      </m:r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14" y="5572859"/>
                <a:ext cx="2445734" cy="369332"/>
              </a:xfrm>
              <a:prstGeom prst="rect">
                <a:avLst/>
              </a:prstGeom>
              <a:blipFill>
                <a:blip r:embed="rId5"/>
                <a:stretch>
                  <a:fillRect l="-3234" t="-3279" r="-2239" b="-21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4338451" y="5460380"/>
                <a:ext cx="1861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451" y="5460380"/>
                <a:ext cx="1861215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27788" y="2026551"/>
                <a:ext cx="4171911" cy="666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各実験</m:t>
                          </m:r>
                          <m:r>
                            <a:rPr lang="ja-JP" altLang="en-US" sz="2000" b="0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発見したピーク数</m:t>
                          </m:r>
                          <m:r>
                            <a:rPr lang="ja-JP" altLang="en-US" sz="2000" b="0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総和</m:t>
                          </m:r>
                        </m:num>
                        <m:den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全</m:t>
                          </m:r>
                          <m:r>
                            <a:rPr lang="ja-JP" altLang="en-US" sz="2000" b="0" i="1" smtClean="0">
                              <a:latin typeface="Cambria Math" panose="02040503050406030204" pitchFamily="18" charset="0"/>
                            </a:rPr>
                            <m:t>ピーク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数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ja-JP" altLang="en-US" sz="2000" b="0" i="1">
                              <a:latin typeface="Cambria Math" panose="02040503050406030204" pitchFamily="18" charset="0"/>
                            </a:rPr>
                            <m:t>実験回数</m:t>
                          </m:r>
                        </m:den>
                      </m:f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8" y="2026551"/>
                <a:ext cx="4171911" cy="666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555070" y="3008085"/>
                <a:ext cx="7246023" cy="627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ピークの評価</m:t>
                    </m:r>
                    <m:r>
                      <a:rPr kumimoji="1" lang="ja-JP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値</m:t>
                    </m:r>
                    <m:r>
                      <a:rPr kumimoji="1" lang="en-US" altLang="ja-JP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)−(</m:t>
                    </m:r>
                    <m:r>
                      <a:rPr lang="ja-JP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最近傍個体の</m:t>
                    </m:r>
                  </m:oMath>
                </a14:m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評価値</a:t>
                </a:r>
                <a:r>
                  <a:rPr kumimoji="1" lang="en-US" altLang="ja-JP" sz="2000" dirty="0" smtClean="0">
                    <a:solidFill>
                      <a:srgbClr val="FF0000"/>
                    </a:solidFill>
                  </a:rPr>
                  <a:t>)</a:t>
                </a:r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  が</a:t>
                </a:r>
                <a:r>
                  <a:rPr kumimoji="1" lang="en-US" altLang="ja-JP" sz="2000" dirty="0" smtClean="0">
                    <a:solidFill>
                      <a:srgbClr val="FF0000"/>
                    </a:solidFill>
                  </a:rPr>
                  <a:t>Accuracy level </a:t>
                </a:r>
                <a14:m>
                  <m:oMath xmlns:m="http://schemas.openxmlformats.org/officeDocument/2006/math">
                    <m:r>
                      <a:rPr kumimoji="1" lang="ja-JP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 未満</a:t>
                </a:r>
                <a:r>
                  <a:rPr kumimoji="1" lang="en-US" altLang="ja-JP" sz="2000" dirty="0" smtClean="0">
                    <a:solidFill>
                      <a:srgbClr val="FF0000"/>
                    </a:solidFill>
                  </a:rPr>
                  <a:t/>
                </a:r>
                <a:br>
                  <a:rPr kumimoji="1" lang="en-US" altLang="ja-JP" sz="2000" dirty="0" smtClean="0">
                    <a:solidFill>
                      <a:srgbClr val="FF0000"/>
                    </a:solidFill>
                  </a:rPr>
                </a:br>
                <a:r>
                  <a:rPr lang="ja-JP" altLang="en-US" sz="2000" dirty="0" smtClean="0">
                    <a:solidFill>
                      <a:srgbClr val="FF0000"/>
                    </a:solidFill>
                  </a:rPr>
                  <a:t>であれ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ば</a:t>
                </a:r>
                <a:r>
                  <a:rPr kumimoji="1" lang="ja-JP" altLang="en-US" sz="2000" dirty="0" smtClean="0">
                    <a:solidFill>
                      <a:srgbClr val="FF0000"/>
                    </a:solidFill>
                  </a:rPr>
                  <a:t>そのピークを発見したと定義</a:t>
                </a:r>
                <a:endParaRPr kumimoji="1" lang="en-US" altLang="ja-JP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0" y="3008085"/>
                <a:ext cx="7246023" cy="627159"/>
              </a:xfrm>
              <a:prstGeom prst="rect">
                <a:avLst/>
              </a:prstGeom>
              <a:blipFill>
                <a:blip r:embed="rId8"/>
                <a:stretch>
                  <a:fillRect l="-2103" t="-12621" r="-1262" b="-233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8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DNRBA</a:t>
            </a:r>
            <a:r>
              <a:rPr kumimoji="1" lang="ja-JP" altLang="en-US" dirty="0" err="1" smtClean="0"/>
              <a:t>の解</a:t>
            </a:r>
            <a:r>
              <a:rPr kumimoji="1" lang="ja-JP" altLang="en-US" dirty="0" smtClean="0"/>
              <a:t>分布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99" y="1700745"/>
            <a:ext cx="6696221" cy="502073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13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3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解の発見数</a:t>
            </a:r>
            <a:r>
              <a:rPr kumimoji="1" lang="en-US" altLang="ja-JP" dirty="0" smtClean="0"/>
              <a:t>(30</a:t>
            </a:r>
            <a:r>
              <a:rPr lang="ja-JP" altLang="en-US" dirty="0" smtClean="0"/>
              <a:t>シード分</a:t>
            </a:r>
            <a:r>
              <a:rPr kumimoji="1" lang="en-US" altLang="ja-JP" smtClean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14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9980769"/>
                  </p:ext>
                </p:extLst>
              </p:nvPr>
            </p:nvGraphicFramePr>
            <p:xfrm>
              <a:off x="1845050" y="2113775"/>
              <a:ext cx="5474897" cy="1501140"/>
            </p:xfrm>
            <a:graphic>
              <a:graphicData uri="http://schemas.openxmlformats.org/drawingml/2006/table">
                <a:tbl>
                  <a:tblPr/>
                  <a:tblGrid>
                    <a:gridCol w="1158324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139709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946322">
                      <a:extLst>
                        <a:ext uri="{9D8B030D-6E8A-4147-A177-3AD203B41FA5}">
                          <a16:colId xmlns:a16="http://schemas.microsoft.com/office/drawing/2014/main" val="1734042830"/>
                        </a:ext>
                      </a:extLst>
                    </a:gridCol>
                    <a:gridCol w="1227508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1003034">
                      <a:extLst>
                        <a:ext uri="{9D8B030D-6E8A-4147-A177-3AD203B41FA5}">
                          <a16:colId xmlns:a16="http://schemas.microsoft.com/office/drawing/2014/main" val="26967655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074307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Griewank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8.8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48.9%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7.633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42.4%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9980769"/>
                  </p:ext>
                </p:extLst>
              </p:nvPr>
            </p:nvGraphicFramePr>
            <p:xfrm>
              <a:off x="1845050" y="2113775"/>
              <a:ext cx="5474897" cy="1501140"/>
            </p:xfrm>
            <a:graphic>
              <a:graphicData uri="http://schemas.openxmlformats.org/drawingml/2006/table">
                <a:tbl>
                  <a:tblPr/>
                  <a:tblGrid>
                    <a:gridCol w="1158324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139709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946322">
                      <a:extLst>
                        <a:ext uri="{9D8B030D-6E8A-4147-A177-3AD203B41FA5}">
                          <a16:colId xmlns:a16="http://schemas.microsoft.com/office/drawing/2014/main" val="1734042830"/>
                        </a:ext>
                      </a:extLst>
                    </a:gridCol>
                    <a:gridCol w="1227508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1003034">
                      <a:extLst>
                        <a:ext uri="{9D8B030D-6E8A-4147-A177-3AD203B41FA5}">
                          <a16:colId xmlns:a16="http://schemas.microsoft.com/office/drawing/2014/main" val="26967655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55816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074307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Griewank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98077" r="-373158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8.8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48.9%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7.633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42.4%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961249" y="1672573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49" y="1672573"/>
                <a:ext cx="203981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43169136"/>
                  </p:ext>
                </p:extLst>
              </p:nvPr>
            </p:nvGraphicFramePr>
            <p:xfrm>
              <a:off x="1845048" y="4215080"/>
              <a:ext cx="5474898" cy="1501140"/>
            </p:xfrm>
            <a:graphic>
              <a:graphicData uri="http://schemas.openxmlformats.org/drawingml/2006/table">
                <a:tbl>
                  <a:tblPr/>
                  <a:tblGrid>
                    <a:gridCol w="1119251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149036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102967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305803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71130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19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Griewank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</a:t>
                          </a:r>
                          <a:r>
                            <a:rPr lang="en-US" altLang="ja-JP" sz="1800" dirty="0" smtClean="0"/>
                            <a:t>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5.56%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0.767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4.26%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43169136"/>
                  </p:ext>
                </p:extLst>
              </p:nvPr>
            </p:nvGraphicFramePr>
            <p:xfrm>
              <a:off x="1845048" y="4215080"/>
              <a:ext cx="5474898" cy="1501140"/>
            </p:xfrm>
            <a:graphic>
              <a:graphicData uri="http://schemas.openxmlformats.org/drawingml/2006/table">
                <a:tbl>
                  <a:tblPr/>
                  <a:tblGrid>
                    <a:gridCol w="1119251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149036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102967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305803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71130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55816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1943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err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Griewank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4.63</a:t>
                          </a:r>
                          <a:r>
                            <a:rPr lang="en-US" altLang="ja-JP" sz="1800" dirty="0" smtClean="0"/>
                            <a:t> /17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27.3%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15.93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/17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93.7%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98077" r="-388587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</a:t>
                          </a:r>
                          <a:r>
                            <a:rPr lang="en-US" altLang="ja-JP" sz="1800" dirty="0" smtClean="0"/>
                            <a:t>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5.56%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0.767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4.26%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3345428" y="3814970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28" y="3814970"/>
                <a:ext cx="20398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0" y="1345420"/>
            <a:ext cx="2257187" cy="169289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15</a:t>
            </a:fld>
            <a:endParaRPr kumimoji="1" lang="ja-JP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03950"/>
                  </p:ext>
                </p:extLst>
              </p:nvPr>
            </p:nvGraphicFramePr>
            <p:xfrm>
              <a:off x="2055571" y="3267097"/>
              <a:ext cx="6788611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309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1936724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19318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901371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198889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関数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探索領域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18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最適解数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局所解数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800" dirty="0" err="1" smtClean="0"/>
                            <a:t>Griewank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kumimoji="1" lang="en-US" altLang="ja-JP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≤10</m:t>
                                </m:r>
                              </m:oMath>
                            </m:oMathPara>
                          </a14:m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0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16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03950"/>
                  </p:ext>
                </p:extLst>
              </p:nvPr>
            </p:nvGraphicFramePr>
            <p:xfrm>
              <a:off x="2055571" y="3267097"/>
              <a:ext cx="6788611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309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1936724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19318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901371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198889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関数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探索領域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30472" t="-20755" r="-149785" b="-177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最適解数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1800" dirty="0" smtClean="0"/>
                            <a:t>局所解数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800" dirty="0" err="1" smtClean="0"/>
                            <a:t>Griewank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69401" t="-209836" r="-183596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0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520270" t="-209836" r="-135811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16</a:t>
                          </a:r>
                          <a:endParaRPr kumimoji="1" lang="ja-JP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タイトル 1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タイトル 1 1 2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97" y="1331640"/>
            <a:ext cx="2275561" cy="17066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34" y="1823103"/>
            <a:ext cx="4146287" cy="737523"/>
          </a:xfrm>
          <a:prstGeom prst="rect">
            <a:avLst/>
          </a:prstGeom>
        </p:spPr>
      </p:pic>
      <p:pic>
        <p:nvPicPr>
          <p:cNvPr id="12" name="コンテンツ プレースホルダ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9" y="4818395"/>
            <a:ext cx="2208000" cy="1656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58" y="5018323"/>
            <a:ext cx="4156854" cy="7674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97" y="4836283"/>
            <a:ext cx="2270173" cy="1702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28071"/>
                  </p:ext>
                </p:extLst>
              </p:nvPr>
            </p:nvGraphicFramePr>
            <p:xfrm>
              <a:off x="2055571" y="4250726"/>
              <a:ext cx="6788609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2878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191320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20354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908420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183751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20792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ja-JP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1800" b="0" dirty="0" smtClean="0">
                              <a:solidFill>
                                <a:schemeClr val="tx1"/>
                              </a:solidFill>
                            </a:rPr>
                            <a:t>: Shubert</a:t>
                          </a:r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≤10</m:t>
                                </m:r>
                              </m:oMath>
                            </m:oMathPara>
                          </a14:m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800" b="0" dirty="0" smtClean="0">
                              <a:solidFill>
                                <a:schemeClr val="tx1"/>
                              </a:solidFill>
                            </a:rPr>
                            <a:t>186.7309</a:t>
                          </a:r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kumimoji="1" lang="en-US" altLang="ja-JP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kumimoji="1" lang="en-US" altLang="ja-JP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8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28071"/>
                  </p:ext>
                </p:extLst>
              </p:nvPr>
            </p:nvGraphicFramePr>
            <p:xfrm>
              <a:off x="2055571" y="4250726"/>
              <a:ext cx="6788609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2878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191320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20354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908420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183751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11"/>
                          <a:stretch>
                            <a:fillRect l="-446" t="-209836" r="-399107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11"/>
                          <a:stretch>
                            <a:fillRect l="-71656" t="-209836" r="-184713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800" b="0" dirty="0" smtClean="0">
                              <a:solidFill>
                                <a:schemeClr val="tx1"/>
                              </a:solidFill>
                            </a:rPr>
                            <a:t>186.7309</a:t>
                          </a:r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11"/>
                          <a:stretch>
                            <a:fillRect l="-518121" t="-209836" r="-132886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800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30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16</a:t>
            </a:fld>
            <a:endParaRPr kumimoji="1" lang="ja-JP" altLang="en-US" sz="140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3" y="1452860"/>
            <a:ext cx="3907795" cy="2930846"/>
          </a:xfrm>
        </p:spPr>
      </p:pic>
      <p:pic>
        <p:nvPicPr>
          <p:cNvPr id="2" name="図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4409423"/>
            <a:ext cx="4184384" cy="772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036602"/>
                  </p:ext>
                </p:extLst>
              </p:nvPr>
            </p:nvGraphicFramePr>
            <p:xfrm>
              <a:off x="381794" y="5458268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2000" dirty="0" smtClean="0"/>
                            <a:t>: Shubert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186.7309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036602"/>
                  </p:ext>
                </p:extLst>
              </p:nvPr>
            </p:nvGraphicFramePr>
            <p:xfrm>
              <a:off x="381794" y="5458268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52301" t="-9091" r="-202092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403" t="-110769" r="-433871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70339" t="-110769" r="-20395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186.7309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350833" t="-110769" r="-10125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タイトル 1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3200" dirty="0"/>
              <a:t>CEC</a:t>
            </a:r>
            <a:r>
              <a:rPr lang="ja-JP" altLang="en-US" sz="3200" dirty="0"/>
              <a:t>コンペ </a:t>
            </a:r>
            <a:r>
              <a:rPr lang="en-US" altLang="ja-JP" sz="2800" dirty="0"/>
              <a:t>[</a:t>
            </a:r>
            <a:r>
              <a:rPr lang="en-US" altLang="ja-JP" sz="2800" dirty="0" err="1"/>
              <a:t>X.Li</a:t>
            </a:r>
            <a:r>
              <a:rPr lang="en-US" altLang="ja-JP" sz="2800" dirty="0"/>
              <a:t>, et al., 2013]</a:t>
            </a:r>
            <a:endParaRPr lang="ja-JP" altLang="en-US" sz="2800" dirty="0"/>
          </a:p>
        </p:txBody>
      </p:sp>
      <p:sp>
        <p:nvSpPr>
          <p:cNvPr id="11" name="タイトル 1 1 2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29" y="1139044"/>
            <a:ext cx="4326216" cy="32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9" y="4061833"/>
            <a:ext cx="3276600" cy="24574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問題設定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17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522514" y="6486824"/>
                <a:ext cx="3007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Six-Hump Camel </a:t>
                </a:r>
                <a:r>
                  <a:rPr lang="en-US" altLang="ja-JP" dirty="0" err="1" smtClean="0"/>
                  <a:t>Fuction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6486824"/>
                <a:ext cx="3007195" cy="369332"/>
              </a:xfrm>
              <a:prstGeom prst="rect">
                <a:avLst/>
              </a:prstGeom>
              <a:blipFill>
                <a:blip r:embed="rId5"/>
                <a:stretch>
                  <a:fillRect t="-6557" r="-16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522514" y="3670136"/>
                <a:ext cx="3007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err="1" smtClean="0"/>
                  <a:t>Griewank</a:t>
                </a:r>
                <a:r>
                  <a:rPr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3670136"/>
                <a:ext cx="3007196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82" y="4365011"/>
            <a:ext cx="6185141" cy="56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099080" y="3666411"/>
                <a:ext cx="6312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[-10, 10]    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16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80" y="3666411"/>
                <a:ext cx="6312265" cy="369332"/>
              </a:xfrm>
              <a:prstGeom prst="rect">
                <a:avLst/>
              </a:prstGeom>
              <a:blipFill>
                <a:blip r:embed="rId8"/>
                <a:stretch>
                  <a:fillRect l="-772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3529712" y="4941865"/>
                <a:ext cx="5451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[-2, 2],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[−1, 1]</m:t>
                    </m:r>
                  </m:oMath>
                </a14:m>
                <a:r>
                  <a:rPr lang="en-US" altLang="ja-JP" dirty="0" smtClean="0"/>
                  <a:t>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2 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2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2" y="4941865"/>
                <a:ext cx="5451002" cy="646331"/>
              </a:xfrm>
              <a:prstGeom prst="rect">
                <a:avLst/>
              </a:prstGeom>
              <a:blipFill>
                <a:blip r:embed="rId9"/>
                <a:stretch>
                  <a:fillRect l="-895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/>
          <p:cNvSpPr txBox="1"/>
          <p:nvPr/>
        </p:nvSpPr>
        <p:spPr>
          <a:xfrm>
            <a:off x="7004957" y="5780314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/>
              <a:t>#: </a:t>
            </a:r>
            <a:r>
              <a:rPr kumimoji="1" lang="ja-JP" altLang="en-US" dirty="0" smtClean="0"/>
              <a:t>解の数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9" y="1163006"/>
            <a:ext cx="3276600" cy="245745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99" y="1950260"/>
            <a:ext cx="4060953" cy="7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" y="1219575"/>
            <a:ext cx="3276600" cy="24574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" y="4169171"/>
            <a:ext cx="3276600" cy="245745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18</a:t>
            </a:fld>
            <a:endParaRPr kumimoji="1" lang="ja-JP" altLang="en-US" sz="1400" dirty="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2" y="4612834"/>
            <a:ext cx="5255617" cy="28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err="1" smtClean="0"/>
                  <a:t>Michalewicz</a:t>
                </a:r>
                <a:r>
                  <a:rPr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err="1" smtClean="0"/>
                  <a:t>Himmelblau</a:t>
                </a:r>
                <a:r>
                  <a:rPr kumimoji="1"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3" y="1836468"/>
            <a:ext cx="3222151" cy="737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486747" y="2685661"/>
                <a:ext cx="5614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[0, </a:t>
                </a:r>
                <a:r>
                  <a:rPr lang="en-US" altLang="ja-JP" dirty="0" smtClean="0"/>
                  <a:t>4]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1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2685661"/>
                <a:ext cx="5614289" cy="369332"/>
              </a:xfrm>
              <a:prstGeom prst="rect">
                <a:avLst/>
              </a:prstGeom>
              <a:blipFill>
                <a:blip r:embed="rId11"/>
                <a:stretch>
                  <a:fillRect l="-977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311383" y="4899310"/>
                <a:ext cx="5789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[-5, </a:t>
                </a:r>
                <a:r>
                  <a:rPr lang="en-US" altLang="ja-JP" dirty="0"/>
                  <a:t>5</a:t>
                </a:r>
                <a:r>
                  <a:rPr lang="en-US" altLang="ja-JP" dirty="0" smtClean="0"/>
                  <a:t>]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4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383" y="4899310"/>
                <a:ext cx="5789653" cy="369332"/>
              </a:xfrm>
              <a:prstGeom prst="rect">
                <a:avLst/>
              </a:prstGeom>
              <a:blipFill>
                <a:blip r:embed="rId12"/>
                <a:stretch>
                  <a:fillRect l="-842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問題設定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8" y="4060639"/>
            <a:ext cx="3303303" cy="24774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" y="1163591"/>
            <a:ext cx="3536896" cy="265267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19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1" y="4224759"/>
            <a:ext cx="5386286" cy="28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Uneven Decreasing Maxima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r="-147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err="1" smtClean="0"/>
                  <a:t>Himmelblau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5"/>
            <a:ext cx="5539791" cy="519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529711" y="2666512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[0, 1]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4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1" y="2666512"/>
                <a:ext cx="5614289" cy="646331"/>
              </a:xfrm>
              <a:prstGeom prst="rect">
                <a:avLst/>
              </a:prstGeom>
              <a:blipFill>
                <a:blip r:embed="rId11"/>
                <a:stretch>
                  <a:fillRect l="-869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486747" y="4723358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, 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] </a:t>
                </a:r>
                <a:r>
                  <a:rPr lang="en-US" altLang="ja-JP" i="1" dirty="0" smtClean="0"/>
                  <a:t>y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[-6, 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]   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4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4723358"/>
                <a:ext cx="5614289" cy="646331"/>
              </a:xfrm>
              <a:prstGeom prst="rect">
                <a:avLst/>
              </a:prstGeom>
              <a:blipFill>
                <a:blip r:embed="rId12"/>
                <a:stretch>
                  <a:fillRect l="-977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0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845" y="1615857"/>
            <a:ext cx="8200666" cy="45642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BA vs NRBA vs DNRBA</a:t>
            </a:r>
            <a:r>
              <a:rPr kumimoji="1" lang="ja-JP" altLang="en-US" sz="2400" dirty="0" smtClean="0"/>
              <a:t>で比較</a:t>
            </a:r>
            <a:r>
              <a:rPr kumimoji="1" lang="en-US" altLang="ja-JP" sz="2400" dirty="0" smtClean="0"/>
              <a:t>(+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CDE</a:t>
            </a:r>
            <a:r>
              <a:rPr kumimoji="1" lang="ja-JP" altLang="en-US" sz="2400" dirty="0" smtClean="0"/>
              <a:t>等</a:t>
            </a:r>
            <a:r>
              <a:rPr kumimoji="1" lang="en-US" altLang="ja-JP" sz="2400" dirty="0" smtClean="0"/>
              <a:t>)</a:t>
            </a:r>
          </a:p>
          <a:p>
            <a:r>
              <a:rPr lang="ja-JP" altLang="en-US" sz="2400" dirty="0" smtClean="0"/>
              <a:t>個体が壁に当たったら跳ね返る機構を実装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Niche Radius</a:t>
            </a:r>
            <a:r>
              <a:rPr lang="ja-JP" altLang="en-US" sz="2400" dirty="0" smtClean="0"/>
              <a:t>を大きくするだけでなく，小さくすることも必要？</a:t>
            </a:r>
            <a:endParaRPr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課題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911"/>
            <a:ext cx="3802456" cy="28507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816"/>
            <a:ext cx="3529711" cy="264627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20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1" y="4224759"/>
            <a:ext cx="4324332" cy="769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Six-Hump </a:t>
                </a:r>
                <a:r>
                  <a:rPr kumimoji="1" lang="en-US" altLang="ja-JP" dirty="0" err="1" smtClean="0"/>
                  <a:t>Canel</a:t>
                </a:r>
                <a:r>
                  <a:rPr kumimoji="1" lang="en-US" altLang="ja-JP" dirty="0" smtClean="0"/>
                  <a:t> Back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Shubert 2D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5"/>
            <a:ext cx="5451003" cy="56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486747" y="2359985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[-1.9, 1.9] </a:t>
                </a:r>
                <a:r>
                  <a:rPr lang="en-US" altLang="ja-JP" i="1" dirty="0" smtClean="0"/>
                  <a:t>y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[-</a:t>
                </a:r>
                <a:r>
                  <a:rPr lang="en-US" altLang="ja-JP" dirty="0" smtClean="0"/>
                  <a:t>1.1, 1.1]   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2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2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2359985"/>
                <a:ext cx="5614289" cy="646331"/>
              </a:xfrm>
              <a:prstGeom prst="rect">
                <a:avLst/>
              </a:prstGeom>
              <a:blipFill>
                <a:blip r:embed="rId11"/>
                <a:stretch>
                  <a:fillRect l="-977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86747" y="4899310"/>
                <a:ext cx="56142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−10, 10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uncountable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4899310"/>
                <a:ext cx="5614288" cy="669992"/>
              </a:xfrm>
              <a:prstGeom prst="rect">
                <a:avLst/>
              </a:prstGeom>
              <a:blipFill>
                <a:blip r:embed="rId12"/>
                <a:stretch>
                  <a:fillRect l="-977" t="-4545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739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" y="3621947"/>
            <a:ext cx="3709993" cy="278249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" y="1152062"/>
            <a:ext cx="3715855" cy="278689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21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2" y="4224760"/>
            <a:ext cx="3882373" cy="737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Vincent 2D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Modified </a:t>
                </a:r>
                <a:r>
                  <a:rPr lang="en-US" altLang="ja-JP" dirty="0" err="1" smtClean="0"/>
                  <a:t>Rastrigin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6"/>
            <a:ext cx="3095937" cy="737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86747" y="5039989"/>
                <a:ext cx="5614288" cy="66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5039989"/>
                <a:ext cx="5614288" cy="661463"/>
              </a:xfrm>
              <a:prstGeom prst="rect">
                <a:avLst/>
              </a:prstGeom>
              <a:blipFill>
                <a:blip r:embed="rId11"/>
                <a:stretch>
                  <a:fillRect l="-977" t="-23148" b="-10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529710" y="2689813"/>
                <a:ext cx="56142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0.25, 10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0" y="2689813"/>
                <a:ext cx="5614288" cy="669992"/>
              </a:xfrm>
              <a:prstGeom prst="rect">
                <a:avLst/>
              </a:prstGeom>
              <a:blipFill>
                <a:blip r:embed="rId12"/>
                <a:stretch>
                  <a:fillRect l="-869" t="-3636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640845" y="5827238"/>
                <a:ext cx="2971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45" y="5827238"/>
                <a:ext cx="2971198" cy="276999"/>
              </a:xfrm>
              <a:prstGeom prst="rect">
                <a:avLst/>
              </a:prstGeom>
              <a:blipFill>
                <a:blip r:embed="rId13"/>
                <a:stretch>
                  <a:fillRect l="-1434" r="-123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0" y="3691915"/>
            <a:ext cx="9144000" cy="3166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16868" y="3691915"/>
            <a:ext cx="3919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000" dirty="0" smtClean="0"/>
              <a:t>Sphere</a:t>
            </a:r>
          </a:p>
          <a:p>
            <a:pPr marL="285750" indent="-285750">
              <a:buFontTx/>
              <a:buChar char="-"/>
            </a:pPr>
            <a:endParaRPr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 err="1" smtClean="0"/>
              <a:t>Griewank</a:t>
            </a:r>
            <a:endParaRPr kumimoji="1"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 err="1" smtClean="0"/>
              <a:t>Rastrigin</a:t>
            </a:r>
            <a:endParaRPr kumimoji="1"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2" y="1277289"/>
            <a:ext cx="5456823" cy="693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1915" y="2081459"/>
                <a:ext cx="4417984" cy="123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# of used functions</a:t>
                </a:r>
              </a:p>
              <a:p>
                <a14:m>
                  <m:oMath xmlns:m="http://schemas.openxmlformats.org/officeDocument/2006/math">
                    <m:r>
                      <a:rPr kumimoji="1" lang="ja-JP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ja-JP" dirty="0" smtClean="0"/>
                  <a:t>corresponding weight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the new shifted optimum of 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linear transformation matrix of </a:t>
                </a:r>
                <a:r>
                  <a:rPr lang="en-US" altLang="ja-JP" dirty="0"/>
                  <a:t>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5" y="2081459"/>
                <a:ext cx="4417984" cy="1231234"/>
              </a:xfrm>
              <a:prstGeom prst="rect">
                <a:avLst/>
              </a:prstGeom>
              <a:blipFill>
                <a:blip r:embed="rId10"/>
                <a:stretch>
                  <a:fillRect t="-1980" r="-6759" b="-7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99" y="1939253"/>
            <a:ext cx="2981226" cy="59434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99" y="2697502"/>
            <a:ext cx="4566147" cy="67576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4051997"/>
            <a:ext cx="1180952" cy="55171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5036409"/>
            <a:ext cx="2935283" cy="5517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6002518"/>
            <a:ext cx="2962640" cy="551719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4234516" y="3691915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- </a:t>
            </a:r>
            <a:r>
              <a:rPr kumimoji="1" lang="en-US" altLang="ja-JP" sz="2000" dirty="0" err="1" smtClean="0"/>
              <a:t>Weierstrass</a:t>
            </a:r>
            <a:endParaRPr kumimoji="1" lang="ja-JP" altLang="en-US" sz="2000" dirty="0"/>
          </a:p>
        </p:txBody>
      </p:sp>
      <p:pic>
        <p:nvPicPr>
          <p:cNvPr id="23" name="図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44" y="4080133"/>
            <a:ext cx="3347930" cy="1529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5449478" y="6002518"/>
                <a:ext cx="3313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dirty="0"/>
                  <a:t>w</a:t>
                </a:r>
                <a:r>
                  <a:rPr kumimoji="1" lang="en-US" altLang="ja-JP" dirty="0" smtClean="0"/>
                  <a:t>here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=0.5, 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𝑘𝑚𝑎𝑥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78" y="6002518"/>
                <a:ext cx="3313728" cy="276999"/>
              </a:xfrm>
              <a:prstGeom prst="rect">
                <a:avLst/>
              </a:prstGeom>
              <a:blipFill>
                <a:blip r:embed="rId17"/>
                <a:stretch>
                  <a:fillRect l="-4412" t="-26667" r="-1471" b="-5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260"/>
            <a:ext cx="3742006" cy="280650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23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Composition Function 1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16868" y="4459667"/>
                <a:ext cx="5614288" cy="177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 err="1" smtClean="0"/>
                  <a:t>Griewank</a:t>
                </a:r>
                <a:r>
                  <a:rPr lang="en-US" altLang="ja-JP" dirty="0" smtClean="0"/>
                  <a:t>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 smtClean="0"/>
                  <a:t>Weierstrass Function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 smtClean="0"/>
                  <a:t> Sphere </a:t>
                </a:r>
                <a:r>
                  <a:rPr lang="en-US" altLang="ja-JP" dirty="0"/>
                  <a:t>Function</a:t>
                </a:r>
              </a:p>
              <a:p>
                <a:endParaRPr lang="en-US" altLang="ja-JP" dirty="0" smtClean="0"/>
              </a:p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−5, 5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numerous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4459667"/>
                <a:ext cx="5614288" cy="1777987"/>
              </a:xfrm>
              <a:prstGeom prst="rect">
                <a:avLst/>
              </a:prstGeom>
              <a:blipFill>
                <a:blip r:embed="rId5"/>
                <a:stretch>
                  <a:fillRect l="-977" t="-1718" b="-3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24</a:t>
            </a:fld>
            <a:endParaRPr kumimoji="1" lang="ja-JP" altLang="en-US" sz="1400"/>
          </a:p>
        </p:txBody>
      </p:sp>
      <p:sp>
        <p:nvSpPr>
          <p:cNvPr id="5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" y="1342663"/>
            <a:ext cx="9098644" cy="4617266"/>
          </a:xfrm>
          <a:prstGeom prst="rect">
            <a:avLst/>
          </a:prstGeom>
        </p:spPr>
      </p:pic>
      <p:sp>
        <p:nvSpPr>
          <p:cNvPr id="8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19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25</a:t>
            </a:fld>
            <a:endParaRPr kumimoji="1" lang="ja-JP" altLang="en-US" sz="140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79"/>
            <a:ext cx="9162999" cy="4649923"/>
          </a:xfrm>
          <a:prstGeom prst="rect">
            <a:avLst/>
          </a:prstGeom>
        </p:spPr>
      </p:pic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02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26</a:t>
            </a:fld>
            <a:endParaRPr kumimoji="1" lang="ja-JP" altLang="en-US" sz="1400" dirty="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957"/>
            <a:ext cx="9144000" cy="4690280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0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27</a:t>
            </a:fld>
            <a:endParaRPr kumimoji="1" lang="ja-JP" altLang="en-US" sz="140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985"/>
            <a:ext cx="9144822" cy="4763153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17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28</a:t>
            </a:fld>
            <a:endParaRPr kumimoji="1" lang="ja-JP" altLang="en-US" sz="140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405"/>
            <a:ext cx="9144000" cy="4645980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08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29</a:t>
            </a:fld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" y="1758077"/>
            <a:ext cx="9140792" cy="4422062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  <p:sp>
        <p:nvSpPr>
          <p:cNvPr id="10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1452377"/>
            <a:ext cx="8576403" cy="4890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en-US" altLang="ja-JP" sz="2000" dirty="0" smtClean="0"/>
              <a:t>IES</a:t>
            </a:r>
            <a:r>
              <a:rPr lang="ja-JP" altLang="en-US" sz="2000" dirty="0" smtClean="0"/>
              <a:t>発表資料作成</a:t>
            </a:r>
            <a:r>
              <a:rPr lang="en-US" altLang="ja-JP" sz="2000" dirty="0"/>
              <a:t>	</a:t>
            </a:r>
            <a:r>
              <a:rPr lang="en-US" altLang="ja-JP" sz="2000" dirty="0" smtClean="0"/>
              <a:t>	(12</a:t>
            </a:r>
            <a:r>
              <a:rPr lang="ja-JP" altLang="en-US" sz="2000" dirty="0" smtClean="0"/>
              <a:t>月</a:t>
            </a:r>
            <a:r>
              <a:rPr lang="en-US" altLang="ja-JP" sz="2000" dirty="0" smtClean="0"/>
              <a:t>15</a:t>
            </a:r>
            <a:r>
              <a:rPr lang="ja-JP" altLang="en-US" sz="2000" dirty="0" smtClean="0"/>
              <a:t>日</a:t>
            </a:r>
            <a:r>
              <a:rPr lang="en-US" altLang="ja-JP" sz="2000" dirty="0" smtClean="0"/>
              <a:t>:</a:t>
            </a:r>
            <a:r>
              <a:rPr lang="en-US" altLang="ja-JP" sz="2000" dirty="0" smtClean="0"/>
              <a:t>IES</a:t>
            </a:r>
            <a:r>
              <a:rPr lang="en-US" altLang="ja-JP" sz="2000" dirty="0" smtClean="0"/>
              <a:t>)</a:t>
            </a:r>
          </a:p>
          <a:p>
            <a:pPr>
              <a:buFontTx/>
              <a:buChar char="-"/>
            </a:pPr>
            <a:endParaRPr lang="en-US" altLang="ja-JP" sz="2000" dirty="0" smtClean="0"/>
          </a:p>
          <a:p>
            <a:pPr>
              <a:buFontTx/>
              <a:buChar char="-"/>
            </a:pPr>
            <a:r>
              <a:rPr lang="en-US" altLang="ja-JP" sz="2000" dirty="0" smtClean="0"/>
              <a:t>Camera-Ready</a:t>
            </a:r>
            <a:r>
              <a:rPr lang="ja-JP" altLang="en-US" sz="2000" dirty="0" smtClean="0"/>
              <a:t>提出</a:t>
            </a:r>
            <a:r>
              <a:rPr lang="en-US" altLang="ja-JP" sz="2000" dirty="0" smtClean="0"/>
              <a:t>		(12</a:t>
            </a:r>
            <a:r>
              <a:rPr lang="ja-JP" altLang="en-US" sz="2000" dirty="0" smtClean="0"/>
              <a:t>月</a:t>
            </a:r>
            <a:r>
              <a:rPr lang="en-US" altLang="ja-JP" sz="2000" dirty="0" smtClean="0"/>
              <a:t>20</a:t>
            </a:r>
            <a:r>
              <a:rPr lang="ja-JP" altLang="en-US" sz="2000" dirty="0" smtClean="0"/>
              <a:t>日</a:t>
            </a:r>
            <a:r>
              <a:rPr lang="en-US" altLang="ja-JP" sz="2000" dirty="0" smtClean="0"/>
              <a:t>:ISMSI)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 smtClean="0"/>
              <a:t>修論執筆開始</a:t>
            </a:r>
            <a:r>
              <a:rPr lang="en-US" altLang="ja-JP" sz="2000" dirty="0" smtClean="0"/>
              <a:t>			(12</a:t>
            </a:r>
            <a:r>
              <a:rPr lang="ja-JP" altLang="en-US" sz="2000" dirty="0" smtClean="0"/>
              <a:t>月中</a:t>
            </a:r>
            <a:r>
              <a:rPr lang="en-US" altLang="ja-JP" sz="2000" dirty="0" smtClean="0"/>
              <a:t>)</a:t>
            </a:r>
          </a:p>
          <a:p>
            <a:pPr>
              <a:buFontTx/>
              <a:buChar char="-"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/>
              <a:t>最先端</a:t>
            </a:r>
            <a:r>
              <a:rPr lang="ja-JP" altLang="en-US" sz="2000" dirty="0" smtClean="0"/>
              <a:t>手法との性能比較</a:t>
            </a:r>
            <a:r>
              <a:rPr lang="en-US" altLang="ja-JP" sz="2000" dirty="0" smtClean="0"/>
              <a:t>	(2019</a:t>
            </a:r>
            <a:r>
              <a:rPr lang="ja-JP" altLang="en-US" sz="2000" dirty="0" smtClean="0"/>
              <a:t>年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月初旬</a:t>
            </a:r>
            <a:r>
              <a:rPr lang="en-US" altLang="ja-JP" sz="2000" dirty="0" smtClean="0"/>
              <a:t>:CEC2019</a:t>
            </a:r>
            <a:r>
              <a:rPr lang="ja-JP" altLang="en-US" sz="2000" dirty="0" smtClean="0"/>
              <a:t>コンペ</a:t>
            </a:r>
            <a:r>
              <a:rPr lang="en-US" altLang="ja-JP" sz="2000" dirty="0" smtClean="0"/>
              <a:t>)</a:t>
            </a: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 smtClean="0">
                <a:solidFill>
                  <a:schemeClr val="bg1"/>
                </a:solidFill>
              </a:rPr>
              <a:t>今後</a:t>
            </a:r>
            <a:r>
              <a:rPr lang="en-US" altLang="ja-JP" sz="3600" b="1" dirty="0" smtClean="0">
                <a:solidFill>
                  <a:schemeClr val="bg1"/>
                </a:solidFill>
              </a:rPr>
              <a:t>	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7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Bat Algorithm (BA)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2088285"/>
            <a:ext cx="2930492" cy="3907065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dirty="0" smtClean="0"/>
              <a:t>エコロケーション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餌や獲物を発見するために使用する音波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Frequency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ターゲットに向かう速度の調整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 smtClean="0"/>
              <a:t>Loudness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ターゲットまでの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距離を把握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/>
              <a:t>Parse </a:t>
            </a:r>
            <a:r>
              <a:rPr lang="en-US" altLang="ja-JP" sz="2400" dirty="0" smtClean="0"/>
              <a:t>rate</a:t>
            </a:r>
            <a:br>
              <a:rPr lang="en-US" altLang="ja-JP" sz="2400" dirty="0" smtClean="0"/>
            </a:br>
            <a:r>
              <a:rPr lang="en-US" altLang="ja-JP" sz="2400" dirty="0" smtClean="0"/>
              <a:t>Loudness</a:t>
            </a:r>
            <a:r>
              <a:rPr lang="ja-JP" altLang="en-US" sz="2400" dirty="0" smtClean="0"/>
              <a:t>の反射波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30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従来手法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83" y="2088285"/>
            <a:ext cx="5502446" cy="32629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997138" y="1573495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kumimoji="1" lang="en-US" altLang="ja-JP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oudness</a:t>
            </a:r>
            <a:endParaRPr kumimoji="1" lang="ja-JP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31326" y="1575577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Parse rate</a:t>
            </a:r>
            <a:endParaRPr kumimoji="1" lang="ja-JP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NRBA</a:t>
            </a:r>
            <a:r>
              <a:rPr kumimoji="1" lang="ja-JP" altLang="en-US" dirty="0" smtClean="0"/>
              <a:t>の改良点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6952676" y="3109295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26626" y="3537470"/>
            <a:ext cx="58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</a:rPr>
              <a:t>NR</a:t>
            </a:r>
            <a:endParaRPr kumimoji="1" lang="ja-JP" altLang="en-US" sz="2000" dirty="0">
              <a:solidFill>
                <a:schemeClr val="accent5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21182" y="2556693"/>
            <a:ext cx="3240000" cy="32400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7023607" y="3694498"/>
            <a:ext cx="676357" cy="210713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6940199" y="3147453"/>
            <a:ext cx="720000" cy="720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/>
          <p:cNvSpPr/>
          <p:nvPr/>
        </p:nvSpPr>
        <p:spPr>
          <a:xfrm>
            <a:off x="5763832" y="4115198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7607186" y="3218767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218558" y="3679845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149018" y="3328546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 flipV="1">
            <a:off x="7691329" y="2988783"/>
            <a:ext cx="16272" cy="787782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7694181" y="3893932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4924637" y="5856060"/>
                <a:ext cx="740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NR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637" y="5856060"/>
                <a:ext cx="740203" cy="369332"/>
              </a:xfrm>
              <a:prstGeom prst="rect">
                <a:avLst/>
              </a:prstGeom>
              <a:blipFill>
                <a:blip r:embed="rId2"/>
                <a:stretch>
                  <a:fillRect l="-7438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楕円 16"/>
          <p:cNvSpPr/>
          <p:nvPr/>
        </p:nvSpPr>
        <p:spPr>
          <a:xfrm>
            <a:off x="5671151" y="5949389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830138" y="5861155"/>
                <a:ext cx="2032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38" y="5861155"/>
                <a:ext cx="2032544" cy="369332"/>
              </a:xfrm>
              <a:prstGeom prst="rect">
                <a:avLst/>
              </a:prstGeom>
              <a:blipFill>
                <a:blip r:embed="rId3"/>
                <a:stretch>
                  <a:fillRect l="-2395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7359851" y="3875919"/>
                <a:ext cx="701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NR</m:t>
                          </m:r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51" y="3875919"/>
                <a:ext cx="70173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168966" y="4862947"/>
                <a:ext cx="701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NR</m:t>
                          </m:r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966" y="4862947"/>
                <a:ext cx="70173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6650147" y="4571515"/>
            <a:ext cx="58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</a:rPr>
              <a:t>NR</a:t>
            </a:r>
            <a:endParaRPr kumimoji="1" lang="ja-JP" altLang="en-US" sz="2000" dirty="0">
              <a:solidFill>
                <a:schemeClr val="accent5"/>
              </a:solidFill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517702" y="4927977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7689224" y="3170725"/>
                <a:ext cx="470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4" y="3170725"/>
                <a:ext cx="47038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7253304" y="326083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304" y="3260836"/>
                <a:ext cx="47570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7007987" y="370990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7" y="3709906"/>
                <a:ext cx="475707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楕円 25"/>
          <p:cNvSpPr/>
          <p:nvPr/>
        </p:nvSpPr>
        <p:spPr>
          <a:xfrm>
            <a:off x="7591141" y="2829743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6829142" y="3030271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6801068" y="3567680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/>
          <p:cNvSpPr/>
          <p:nvPr/>
        </p:nvSpPr>
        <p:spPr>
          <a:xfrm>
            <a:off x="7556018" y="3767153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星 5 29"/>
          <p:cNvSpPr/>
          <p:nvPr/>
        </p:nvSpPr>
        <p:spPr>
          <a:xfrm>
            <a:off x="6384946" y="4809888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星 5 30"/>
          <p:cNvSpPr/>
          <p:nvPr/>
        </p:nvSpPr>
        <p:spPr>
          <a:xfrm>
            <a:off x="4729275" y="5924816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コンテンツ プレースホルダー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737554"/>
                  </p:ext>
                </p:extLst>
              </p:nvPr>
            </p:nvGraphicFramePr>
            <p:xfrm>
              <a:off x="262176" y="2774613"/>
              <a:ext cx="5079385" cy="28041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041620">
                      <a:extLst>
                        <a:ext uri="{9D8B030D-6E8A-4147-A177-3AD203B41FA5}">
                          <a16:colId xmlns:a16="http://schemas.microsoft.com/office/drawing/2014/main" val="234293965"/>
                        </a:ext>
                      </a:extLst>
                    </a:gridCol>
                    <a:gridCol w="1003610">
                      <a:extLst>
                        <a:ext uri="{9D8B030D-6E8A-4147-A177-3AD203B41FA5}">
                          <a16:colId xmlns:a16="http://schemas.microsoft.com/office/drawing/2014/main" val="1888647110"/>
                        </a:ext>
                      </a:extLst>
                    </a:gridCol>
                    <a:gridCol w="1222242">
                      <a:extLst>
                        <a:ext uri="{9D8B030D-6E8A-4147-A177-3AD203B41FA5}">
                          <a16:colId xmlns:a16="http://schemas.microsoft.com/office/drawing/2014/main" val="795190192"/>
                        </a:ext>
                      </a:extLst>
                    </a:gridCol>
                    <a:gridCol w="1811913">
                      <a:extLst>
                        <a:ext uri="{9D8B030D-6E8A-4147-A177-3AD203B41FA5}">
                          <a16:colId xmlns:a16="http://schemas.microsoft.com/office/drawing/2014/main" val="15254722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従来手法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提案手法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3346623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1" dirty="0" smtClean="0">
                              <a:solidFill>
                                <a:schemeClr val="bg1"/>
                              </a:solidFill>
                            </a:rPr>
                            <a:t>Niche</a:t>
                          </a:r>
                          <a: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  <a:t> Radius</a:t>
                          </a:r>
                          <a:b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kumimoji="1" lang="ja-JP" altLang="en-US" sz="2000" b="1" baseline="0" dirty="0" smtClean="0">
                              <a:solidFill>
                                <a:schemeClr val="bg1"/>
                              </a:solidFill>
                            </a:rPr>
                            <a:t>の導入</a:t>
                          </a:r>
                          <a:endParaRPr kumimoji="1" lang="ja-JP" altLang="en-US" sz="2000" b="1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大域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へ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>
                              <a:solidFill>
                                <a:schemeClr val="tx1"/>
                              </a:solidFill>
                            </a:rPr>
                            <a:t>向かって</a:t>
                          </a:r>
                          <a:r>
                            <a:rPr kumimoji="1" lang="ja-JP" altLang="en-US" sz="2000" dirty="0" smtClean="0"/>
                            <a:t>移動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NR</a:t>
                          </a:r>
                          <a:r>
                            <a:rPr kumimoji="1" lang="ja-JP" altLang="en-US" sz="2000" dirty="0" smtClean="0"/>
                            <a:t>内の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NR</m:t>
                                  </m:r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から</a:t>
                          </a:r>
                          <a:r>
                            <a:rPr kumimoji="1" lang="ja-JP" altLang="en-US" sz="2000" dirty="0" smtClean="0">
                              <a:solidFill>
                                <a:schemeClr val="tx1"/>
                              </a:solidFill>
                            </a:rPr>
                            <a:t>遠ざかる方向へ</a:t>
                          </a:r>
                          <a:r>
                            <a:rPr kumimoji="1" lang="ja-JP" altLang="en-US" sz="2000" dirty="0" smtClean="0"/>
                            <a:t>移動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622464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付近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NR</a:t>
                          </a:r>
                          <a:r>
                            <a:rPr kumimoji="1" lang="ja-JP" altLang="en-US" sz="2000" dirty="0" smtClean="0"/>
                            <a:t>内の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NR</m:t>
                                  </m:r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付近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1386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ランダム探索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全探索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領域内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>NR</a:t>
                          </a: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内に</a:t>
                          </a:r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/>
                          </a:r>
                          <a:b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</a:b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ランダム生成</a:t>
                          </a:r>
                          <a:endParaRPr kumimoji="1" lang="ja-JP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45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コンテンツ プレースホルダー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737554"/>
                  </p:ext>
                </p:extLst>
              </p:nvPr>
            </p:nvGraphicFramePr>
            <p:xfrm>
              <a:off x="262176" y="2774613"/>
              <a:ext cx="5079385" cy="28041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041620">
                      <a:extLst>
                        <a:ext uri="{9D8B030D-6E8A-4147-A177-3AD203B41FA5}">
                          <a16:colId xmlns:a16="http://schemas.microsoft.com/office/drawing/2014/main" val="234293965"/>
                        </a:ext>
                      </a:extLst>
                    </a:gridCol>
                    <a:gridCol w="1003610">
                      <a:extLst>
                        <a:ext uri="{9D8B030D-6E8A-4147-A177-3AD203B41FA5}">
                          <a16:colId xmlns:a16="http://schemas.microsoft.com/office/drawing/2014/main" val="1888647110"/>
                        </a:ext>
                      </a:extLst>
                    </a:gridCol>
                    <a:gridCol w="1222242">
                      <a:extLst>
                        <a:ext uri="{9D8B030D-6E8A-4147-A177-3AD203B41FA5}">
                          <a16:colId xmlns:a16="http://schemas.microsoft.com/office/drawing/2014/main" val="795190192"/>
                        </a:ext>
                      </a:extLst>
                    </a:gridCol>
                    <a:gridCol w="1811913">
                      <a:extLst>
                        <a:ext uri="{9D8B030D-6E8A-4147-A177-3AD203B41FA5}">
                          <a16:colId xmlns:a16="http://schemas.microsoft.com/office/drawing/2014/main" val="152547224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従来手法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提案手法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3346623"/>
                      </a:ext>
                    </a:extLst>
                  </a:tr>
                  <a:tr h="1005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1" dirty="0" smtClean="0">
                              <a:solidFill>
                                <a:schemeClr val="bg1"/>
                              </a:solidFill>
                            </a:rPr>
                            <a:t>Niche</a:t>
                          </a:r>
                          <a: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  <a:t> Radius</a:t>
                          </a:r>
                          <a:b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kumimoji="1" lang="ja-JP" altLang="en-US" sz="2000" b="1" baseline="0" dirty="0" smtClean="0">
                              <a:solidFill>
                                <a:schemeClr val="bg1"/>
                              </a:solidFill>
                            </a:rPr>
                            <a:t>の導入</a:t>
                          </a:r>
                          <a:endParaRPr kumimoji="1" lang="ja-JP" altLang="en-US" sz="2000" b="1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大域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68500" t="-42771" r="-149500" b="-148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80201" t="-42771" r="-336" b="-1481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224647"/>
                      </a:ext>
                    </a:extLst>
                  </a:tr>
                  <a:tr h="7010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68500" t="-206087" r="-149500" b="-11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80201" t="-206087" r="-336" b="-113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4138635"/>
                      </a:ext>
                    </a:extLst>
                  </a:tr>
                  <a:tr h="7010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ランダム探索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全探索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領域内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>NR</a:t>
                          </a: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内に</a:t>
                          </a:r>
                          <a: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  <a:t/>
                          </a:r>
                          <a:br>
                            <a:rPr kumimoji="1" lang="en-US" altLang="ja-JP" sz="2000" b="1" dirty="0" smtClean="0">
                              <a:solidFill>
                                <a:srgbClr val="FF0000"/>
                              </a:solidFill>
                            </a:rPr>
                          </a:br>
                          <a:r>
                            <a:rPr kumimoji="1" lang="ja-JP" altLang="en-US" sz="2000" b="1" dirty="0" smtClean="0">
                              <a:solidFill>
                                <a:srgbClr val="FF0000"/>
                              </a:solidFill>
                            </a:rPr>
                            <a:t>ランダム生成</a:t>
                          </a:r>
                          <a:endParaRPr kumimoji="1" lang="ja-JP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4456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sp>
        <p:nvSpPr>
          <p:cNvPr id="34" name="楕円 33"/>
          <p:cNvSpPr/>
          <p:nvPr/>
        </p:nvSpPr>
        <p:spPr>
          <a:xfrm>
            <a:off x="8066571" y="4121912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8109402" y="3407958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7412801" y="4268498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/>
          <p:cNvSpPr/>
          <p:nvPr/>
        </p:nvSpPr>
        <p:spPr>
          <a:xfrm>
            <a:off x="7857797" y="5972012"/>
            <a:ext cx="180000" cy="1800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15196" y="5863932"/>
                <a:ext cx="70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rnd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96" y="5863932"/>
                <a:ext cx="708143" cy="369332"/>
              </a:xfrm>
              <a:prstGeom prst="rect">
                <a:avLst/>
              </a:prstGeom>
              <a:blipFill>
                <a:blip r:embed="rId10"/>
                <a:stretch>
                  <a:fillRect l="-7759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01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848861" y="4836289"/>
            <a:ext cx="4652138" cy="16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32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755456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タイトル 1 1"/>
          <p:cNvSpPr>
            <a:spLocks noGrp="1"/>
          </p:cNvSpPr>
          <p:nvPr>
            <p:ph type="title"/>
          </p:nvPr>
        </p:nvSpPr>
        <p:spPr>
          <a:xfrm>
            <a:off x="3048667" y="144881"/>
            <a:ext cx="5874668" cy="946811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Bat Algorithm</a:t>
            </a:r>
            <a:r>
              <a:rPr lang="en-US" altLang="ja-JP" sz="2400" b="0" dirty="0"/>
              <a:t>[Yang. X.S, 2010]</a:t>
            </a:r>
            <a:endParaRPr lang="ja-JP" altLang="en-US" sz="2400" b="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056243" y="3987855"/>
            <a:ext cx="867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時間</a:t>
            </a:r>
            <a:r>
              <a:rPr lang="en-US" altLang="ja-JP" sz="1500" dirty="0">
                <a:latin typeface="+mn-ea"/>
              </a:rPr>
              <a:t>: </a:t>
            </a:r>
            <a:r>
              <a:rPr lang="en-US" altLang="ja-JP" sz="15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sz="1500" dirty="0"/>
              <a:t> </a:t>
            </a:r>
            <a:endParaRPr lang="ja-JP" altLang="en-US" sz="15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801993" y="3021465"/>
            <a:ext cx="1595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/>
              <a:t>個体番号</a:t>
            </a:r>
            <a:r>
              <a:rPr lang="en-US" altLang="ja-JP" sz="1500" dirty="0"/>
              <a:t>: 	</a:t>
            </a:r>
            <a:endParaRPr lang="ja-JP" altLang="en-US" sz="1500" dirty="0"/>
          </a:p>
        </p:txBody>
      </p:sp>
      <p:pic>
        <p:nvPicPr>
          <p:cNvPr id="88" name="図 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3351356"/>
            <a:ext cx="2508048" cy="270000"/>
          </a:xfrm>
          <a:prstGeom prst="rect">
            <a:avLst/>
          </a:prstGeom>
        </p:spPr>
      </p:pic>
      <p:pic>
        <p:nvPicPr>
          <p:cNvPr id="89" name="図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4152308"/>
            <a:ext cx="1741561" cy="270000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3971357" y="3816035"/>
            <a:ext cx="285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新しい個体候補の生成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71357" y="2998293"/>
            <a:ext cx="285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速度の更新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710113" y="3059460"/>
                <a:ext cx="112332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350" i="1">
                              <a:latin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ja-JP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13" y="3059460"/>
                <a:ext cx="1123321" cy="207749"/>
              </a:xfrm>
              <a:prstGeom prst="rect">
                <a:avLst/>
              </a:prstGeom>
              <a:blipFill>
                <a:blip r:embed="rId16"/>
                <a:stretch>
                  <a:fillRect l="-2717" b="-8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楕円 41"/>
          <p:cNvSpPr/>
          <p:nvPr/>
        </p:nvSpPr>
        <p:spPr>
          <a:xfrm>
            <a:off x="932482" y="287337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3" name="楕円 42"/>
          <p:cNvSpPr/>
          <p:nvPr/>
        </p:nvSpPr>
        <p:spPr>
          <a:xfrm>
            <a:off x="2176279" y="344426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4" name="楕円 43"/>
          <p:cNvSpPr/>
          <p:nvPr/>
        </p:nvSpPr>
        <p:spPr>
          <a:xfrm>
            <a:off x="679298" y="443825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5" name="楕円 44"/>
          <p:cNvSpPr/>
          <p:nvPr/>
        </p:nvSpPr>
        <p:spPr>
          <a:xfrm>
            <a:off x="2025894" y="4556693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1002768" y="3029458"/>
            <a:ext cx="434176" cy="733526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1494644" y="4922449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2449"/>
                <a:ext cx="1715483" cy="300082"/>
              </a:xfrm>
              <a:prstGeom prst="rect">
                <a:avLst/>
              </a:prstGeom>
              <a:blipFill>
                <a:blip r:embed="rId17"/>
                <a:stretch>
                  <a:fillRect l="-709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楕円 51"/>
          <p:cNvSpPr/>
          <p:nvPr/>
        </p:nvSpPr>
        <p:spPr>
          <a:xfrm>
            <a:off x="1114883" y="3162622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54" name="直線矢印コネクタ 53"/>
          <p:cNvCxnSpPr/>
          <p:nvPr/>
        </p:nvCxnSpPr>
        <p:spPr>
          <a:xfrm rot="480000">
            <a:off x="1011436" y="3003673"/>
            <a:ext cx="134671" cy="174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楕円 54"/>
          <p:cNvSpPr/>
          <p:nvPr/>
        </p:nvSpPr>
        <p:spPr>
          <a:xfrm>
            <a:off x="1362147" y="5252363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1497679" y="5183280"/>
                <a:ext cx="2174209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83280"/>
                <a:ext cx="2174209" cy="312073"/>
              </a:xfrm>
              <a:prstGeom prst="rect">
                <a:avLst/>
              </a:prstGeom>
              <a:blipFill>
                <a:blip r:embed="rId18"/>
                <a:stretch>
                  <a:fillRect l="-843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620797" y="2877002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77002"/>
                <a:ext cx="367394" cy="3059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679297" y="4153158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53158"/>
                <a:ext cx="367394" cy="3059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687724" y="4417343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17343"/>
                <a:ext cx="367394" cy="3069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2257964" y="3192707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192707"/>
                <a:ext cx="367394" cy="3054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436943" y="3579942"/>
                <a:ext cx="367394" cy="310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43" y="3579942"/>
                <a:ext cx="367394" cy="3100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057738" y="2815056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38" y="2815056"/>
                <a:ext cx="367394" cy="30598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blipFill>
                <a:blip r:embed="rId26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正方形/長方形 72"/>
          <p:cNvSpPr/>
          <p:nvPr/>
        </p:nvSpPr>
        <p:spPr>
          <a:xfrm>
            <a:off x="5362372" y="3287691"/>
            <a:ext cx="963038" cy="402439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76" name="カギ線コネクタ 75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/>
          <p:cNvSpPr txBox="1"/>
          <p:nvPr/>
        </p:nvSpPr>
        <p:spPr>
          <a:xfrm>
            <a:off x="7862793" y="3703746"/>
            <a:ext cx="10605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個体数</a:t>
            </a:r>
            <a:r>
              <a:rPr lang="en-US" altLang="ja-JP" sz="1500" dirty="0">
                <a:latin typeface="+mn-ea"/>
              </a:rPr>
              <a:t>: </a:t>
            </a:r>
            <a:r>
              <a:rPr lang="en-US" altLang="ja-JP" sz="15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altLang="ja-JP" sz="1500" dirty="0"/>
              <a:t> </a:t>
            </a:r>
            <a:endParaRPr lang="ja-JP" altLang="en-US" sz="1500" dirty="0"/>
          </a:p>
        </p:txBody>
      </p:sp>
      <p:sp>
        <p:nvSpPr>
          <p:cNvPr id="81" name="正方形/長方形 80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2" name="楕円 81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7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二等辺三角形 83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5" name="二等辺三角形 84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7272604" y="3389775"/>
                <a:ext cx="14927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500" dirty="0">
                    <a:latin typeface="+mn-ea"/>
                  </a:rPr>
                  <a:t>0</a:t>
                </a:r>
                <a:r>
                  <a:rPr lang="ja-JP" altLang="en-US" sz="1500" dirty="0">
                    <a:latin typeface="+mn-ea"/>
                  </a:rPr>
                  <a:t>から</a:t>
                </a:r>
                <a:r>
                  <a:rPr lang="en-US" altLang="ja-JP" sz="1500" dirty="0">
                    <a:latin typeface="+mn-ea"/>
                  </a:rPr>
                  <a:t>1</a:t>
                </a:r>
                <a:r>
                  <a:rPr lang="ja-JP" altLang="en-US" sz="1500" dirty="0">
                    <a:latin typeface="+mn-ea"/>
                  </a:rPr>
                  <a:t>の乱数</a:t>
                </a:r>
                <a:r>
                  <a:rPr lang="en-US" altLang="ja-JP" sz="1500" dirty="0">
                    <a:latin typeface="+mn-ea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5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604" y="3389775"/>
                <a:ext cx="1492734" cy="323165"/>
              </a:xfrm>
              <a:prstGeom prst="rect">
                <a:avLst/>
              </a:prstGeom>
              <a:blipFill>
                <a:blip r:embed="rId28"/>
                <a:stretch>
                  <a:fillRect l="-1633" t="-3774" b="-20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41" name="図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65" y="4978422"/>
            <a:ext cx="3791628" cy="35058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12" y="5619410"/>
            <a:ext cx="4152436" cy="792000"/>
          </a:xfrm>
          <a:prstGeom prst="rect">
            <a:avLst/>
          </a:prstGeom>
        </p:spPr>
      </p:pic>
      <p:sp>
        <p:nvSpPr>
          <p:cNvPr id="49" name="右矢印 48"/>
          <p:cNvSpPr/>
          <p:nvPr/>
        </p:nvSpPr>
        <p:spPr>
          <a:xfrm rot="5400000">
            <a:off x="5197849" y="4394865"/>
            <a:ext cx="398095" cy="641846"/>
          </a:xfrm>
          <a:prstGeom prst="rightArrow">
            <a:avLst>
              <a:gd name="adj1" fmla="val 50000"/>
              <a:gd name="adj2" fmla="val 6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5" y="5507200"/>
            <a:ext cx="2209524" cy="5150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2" y="6099978"/>
            <a:ext cx="1191619" cy="604952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2022779" y="6281363"/>
            <a:ext cx="1287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解</a:t>
            </a:r>
            <a:r>
              <a:rPr lang="ja-JP" altLang="en-US" sz="1500" dirty="0" smtClean="0">
                <a:latin typeface="+mn-ea"/>
              </a:rPr>
              <a:t>の</a:t>
            </a:r>
            <a:r>
              <a:rPr lang="ja-JP" altLang="en-US" sz="1500" dirty="0">
                <a:latin typeface="+mn-ea"/>
              </a:rPr>
              <a:t>数</a:t>
            </a:r>
            <a:r>
              <a:rPr lang="en-US" altLang="ja-JP" sz="1500" dirty="0" smtClean="0">
                <a:latin typeface="+mn-ea"/>
              </a:rPr>
              <a:t>: </a:t>
            </a:r>
            <a:r>
              <a:rPr lang="en-US" altLang="ja-JP" sz="15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altLang="ja-JP" sz="1500" dirty="0" smtClean="0"/>
              <a:t> 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3989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6" grpId="0"/>
      <p:bldP spid="62" grpId="0" animBg="1"/>
      <p:bldP spid="63" grpId="0"/>
      <p:bldP spid="67" grpId="0"/>
      <p:bldP spid="7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141047" y="5498828"/>
            <a:ext cx="2803213" cy="6677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33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528432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0" name="図 7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57" y="3663557"/>
            <a:ext cx="1545885" cy="189000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3971357" y="2971248"/>
            <a:ext cx="422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最良個体近辺に個体候補生成</a:t>
            </a:r>
          </a:p>
        </p:txBody>
      </p:sp>
      <p:pic>
        <p:nvPicPr>
          <p:cNvPr id="36" name="図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84" y="4075788"/>
            <a:ext cx="453050" cy="14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701488" y="4332439"/>
                <a:ext cx="332270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5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ja-JP" altLang="en-US" sz="1500" dirty="0"/>
                  <a:t>は</a:t>
                </a:r>
                <a:r>
                  <a:rPr lang="en-US" altLang="ja-JP" sz="1500" dirty="0"/>
                  <a:t>1×</a:t>
                </a:r>
                <a:r>
                  <a:rPr lang="en-US" altLang="ja-JP" sz="1500" i="1" dirty="0"/>
                  <a:t>D</a:t>
                </a:r>
                <a:r>
                  <a:rPr lang="ja-JP" altLang="en-US" sz="1500" dirty="0"/>
                  <a:t>の配列で</a:t>
                </a:r>
                <a:r>
                  <a:rPr lang="en-US" altLang="ja-JP" sz="1500" dirty="0"/>
                  <a:t>[-1, 1]</a:t>
                </a:r>
                <a:r>
                  <a:rPr lang="ja-JP" altLang="en-US" sz="1500" dirty="0"/>
                  <a:t>区間のランダムな値</a:t>
                </a: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8" y="4332439"/>
                <a:ext cx="3322704" cy="230832"/>
              </a:xfrm>
              <a:prstGeom prst="rect">
                <a:avLst/>
              </a:prstGeom>
              <a:blipFill>
                <a:blip r:embed="rId13"/>
                <a:stretch>
                  <a:fillRect l="-1468" t="-26316" r="-20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6362840" y="3324699"/>
                <a:ext cx="223109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500" i="1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ja-JP" altLang="en-US" sz="1500" dirty="0"/>
                  <a:t>は</a:t>
                </a:r>
                <a:r>
                  <a:rPr lang="en-US" altLang="ja-JP" sz="1500" dirty="0"/>
                  <a:t>0</a:t>
                </a:r>
                <a:r>
                  <a:rPr lang="ja-JP" altLang="en-US" sz="1500" dirty="0"/>
                  <a:t>から</a:t>
                </a:r>
                <a:r>
                  <a:rPr lang="en-US" altLang="ja-JP" sz="1500" dirty="0"/>
                  <a:t>1</a:t>
                </a:r>
                <a:r>
                  <a:rPr lang="ja-JP" altLang="en-US" sz="1500" dirty="0"/>
                  <a:t>の乱数</a:t>
                </a: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840" y="3324699"/>
                <a:ext cx="2231092" cy="323165"/>
              </a:xfrm>
              <a:prstGeom prst="rect">
                <a:avLst/>
              </a:prstGeom>
              <a:blipFill>
                <a:blip r:embed="rId14"/>
                <a:stretch>
                  <a:fillRect t="-3774" b="-226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楕円 46"/>
          <p:cNvSpPr/>
          <p:nvPr/>
        </p:nvSpPr>
        <p:spPr>
          <a:xfrm>
            <a:off x="923575" y="287561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8" name="楕円 47"/>
          <p:cNvSpPr/>
          <p:nvPr/>
        </p:nvSpPr>
        <p:spPr>
          <a:xfrm>
            <a:off x="2167372" y="344650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9" name="楕円 48"/>
          <p:cNvSpPr/>
          <p:nvPr/>
        </p:nvSpPr>
        <p:spPr>
          <a:xfrm>
            <a:off x="670391" y="444049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0" name="楕円 49"/>
          <p:cNvSpPr/>
          <p:nvPr/>
        </p:nvSpPr>
        <p:spPr>
          <a:xfrm>
            <a:off x="2016987" y="455893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2" name="楕円 51"/>
          <p:cNvSpPr/>
          <p:nvPr/>
        </p:nvSpPr>
        <p:spPr>
          <a:xfrm>
            <a:off x="1520131" y="390594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5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楕円 57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497679" y="5190574"/>
                <a:ext cx="200990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90574"/>
                <a:ext cx="2009902" cy="300082"/>
              </a:xfrm>
              <a:prstGeom prst="rect">
                <a:avLst/>
              </a:prstGeom>
              <a:blipFill>
                <a:blip r:embed="rId16"/>
                <a:stretch>
                  <a:fillRect l="-912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blipFill>
                <a:blip r:embed="rId2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カギ線コネクタ 67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4598074" y="4657044"/>
                <a:ext cx="9142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350" dirty="0"/>
                  <a:t>次元数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74" y="4657044"/>
                <a:ext cx="914289" cy="300082"/>
              </a:xfrm>
              <a:prstGeom prst="rect">
                <a:avLst/>
              </a:prstGeom>
              <a:blipFill>
                <a:blip r:embed="rId22"/>
                <a:stretch>
                  <a:fillRect l="-1333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正方形/長方形 73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739752" y="3758360"/>
            <a:ext cx="179169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/>
              <a:t>最良個体付近に</a:t>
            </a:r>
            <a:r>
              <a:rPr lang="en-US" altLang="ja-JP" sz="1500" dirty="0"/>
              <a:t/>
            </a:r>
            <a:br>
              <a:rPr lang="en-US" altLang="ja-JP" sz="1500" dirty="0"/>
            </a:br>
            <a:r>
              <a:rPr lang="ja-JP" altLang="en-US" sz="1500" dirty="0"/>
              <a:t>個体候補生成</a:t>
            </a:r>
          </a:p>
        </p:txBody>
      </p:sp>
      <p:sp>
        <p:nvSpPr>
          <p:cNvPr id="75" name="楕円 74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4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4063684" y="3317497"/>
                <a:ext cx="1851341" cy="30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350" dirty="0"/>
                  <a:t>If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altLang="ja-JP" sz="1350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ja-JP" sz="135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4" y="3317497"/>
                <a:ext cx="1851341" cy="309957"/>
              </a:xfrm>
              <a:prstGeom prst="rect">
                <a:avLst/>
              </a:prstGeom>
              <a:blipFill>
                <a:blip r:embed="rId25"/>
                <a:stretch>
                  <a:fillRect l="-990" t="-1961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二等辺三角形 77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9" name="二等辺三角形 78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4" name="タイトル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37" name="図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63" y="5641702"/>
            <a:ext cx="2252346" cy="288000"/>
          </a:xfrm>
          <a:prstGeom prst="rect">
            <a:avLst/>
          </a:prstGeom>
        </p:spPr>
      </p:pic>
      <p:sp>
        <p:nvSpPr>
          <p:cNvPr id="38" name="下矢印 37"/>
          <p:cNvSpPr/>
          <p:nvPr/>
        </p:nvSpPr>
        <p:spPr>
          <a:xfrm>
            <a:off x="5122619" y="5050488"/>
            <a:ext cx="779488" cy="351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7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 animBg="1"/>
      <p:bldP spid="59" grpId="0"/>
      <p:bldP spid="66" grpId="0"/>
      <p:bldP spid="5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角丸四角形 42"/>
          <p:cNvSpPr/>
          <p:nvPr/>
        </p:nvSpPr>
        <p:spPr>
          <a:xfrm>
            <a:off x="3756591" y="4649132"/>
            <a:ext cx="5166744" cy="6677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34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370953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3" name="図 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72" y="3321989"/>
            <a:ext cx="3725513" cy="20250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3971357" y="2971248"/>
            <a:ext cx="376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ランダムに新しい個体候補を生成</a:t>
            </a:r>
          </a:p>
        </p:txBody>
      </p:sp>
      <p:sp>
        <p:nvSpPr>
          <p:cNvPr id="34" name="楕円 33"/>
          <p:cNvSpPr/>
          <p:nvPr/>
        </p:nvSpPr>
        <p:spPr>
          <a:xfrm>
            <a:off x="927656" y="287341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5" name="楕円 34"/>
          <p:cNvSpPr/>
          <p:nvPr/>
        </p:nvSpPr>
        <p:spPr>
          <a:xfrm>
            <a:off x="2171453" y="3444309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6" name="楕円 35"/>
          <p:cNvSpPr/>
          <p:nvPr/>
        </p:nvSpPr>
        <p:spPr>
          <a:xfrm>
            <a:off x="674471" y="443829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7" name="楕円 36"/>
          <p:cNvSpPr/>
          <p:nvPr/>
        </p:nvSpPr>
        <p:spPr>
          <a:xfrm>
            <a:off x="2021068" y="455673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9" name="楕円 38"/>
          <p:cNvSpPr/>
          <p:nvPr/>
        </p:nvSpPr>
        <p:spPr>
          <a:xfrm>
            <a:off x="1905486" y="289530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852612" y="3147886"/>
            <a:ext cx="138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/>
              <a:t>ランダムに</a:t>
            </a:r>
            <a:r>
              <a:rPr lang="en-US" altLang="ja-JP" sz="1500"/>
              <a:t/>
            </a:r>
            <a:br>
              <a:rPr lang="en-US" altLang="ja-JP" sz="1500"/>
            </a:br>
            <a:r>
              <a:rPr lang="ja-JP" altLang="en-US" sz="1500" dirty="0"/>
              <a:t>個体候補生成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1453781" y="3590452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781" y="3590452"/>
                <a:ext cx="367394" cy="300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6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楕円 61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497679" y="5190574"/>
                <a:ext cx="218135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𝑟𝑛𝑑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90574"/>
                <a:ext cx="2181352" cy="300082"/>
              </a:xfrm>
              <a:prstGeom prst="rect">
                <a:avLst/>
              </a:prstGeom>
              <a:blipFill>
                <a:blip r:embed="rId17"/>
                <a:stretch>
                  <a:fillRect l="-838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blipFill>
                <a:blip r:embed="rId18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6802093" y="3707097"/>
                <a:ext cx="186566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解空間</a:t>
                </a:r>
                <a14:m>
                  <m:oMath xmlns:m="http://schemas.openxmlformats.org/officeDocument/2006/math">
                    <m:r>
                      <a:rPr lang="ja-JP" altLang="en-US" sz="1350" i="1">
                        <a:latin typeface="Cambria Math" panose="02040503050406030204" pitchFamily="18" charset="0"/>
                      </a:rPr>
                      <m:t>の上限</m:t>
                    </m:r>
                    <m:r>
                      <a:rPr lang="en-US" altLang="ja-JP" sz="135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𝑢𝑏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ja-JP" sz="1350" dirty="0"/>
              </a:p>
              <a:p>
                <a:r>
                  <a:rPr lang="ja-JP" altLang="en-US" sz="1350" dirty="0"/>
                  <a:t>解空間の下限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𝑙𝑏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ja-JP" sz="1350" dirty="0"/>
              </a:p>
              <a:p>
                <a:r>
                  <a:rPr lang="ja-JP" altLang="en-US" sz="1350" dirty="0"/>
                  <a:t>次元数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093" y="3707097"/>
                <a:ext cx="1865664" cy="715581"/>
              </a:xfrm>
              <a:prstGeom prst="rect">
                <a:avLst/>
              </a:prstGeom>
              <a:blipFill>
                <a:blip r:embed="rId19"/>
                <a:stretch>
                  <a:fillRect l="-980" t="-847" b="-6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矢印コネクタ 66"/>
          <p:cNvCxnSpPr/>
          <p:nvPr/>
        </p:nvCxnSpPr>
        <p:spPr>
          <a:xfrm>
            <a:off x="2358736" y="4785281"/>
            <a:ext cx="28728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H="1">
            <a:off x="454690" y="4768049"/>
            <a:ext cx="28728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2678234" y="4619401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34" y="4619401"/>
                <a:ext cx="367394" cy="300082"/>
              </a:xfrm>
              <a:prstGeom prst="rect">
                <a:avLst/>
              </a:prstGeom>
              <a:blipFill>
                <a:blip r:embed="rId20"/>
                <a:stretch>
                  <a:fillRect r="-49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1890" y="4845045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0" y="4845045"/>
                <a:ext cx="367394" cy="3000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グループ化 72"/>
          <p:cNvGrpSpPr/>
          <p:nvPr/>
        </p:nvGrpSpPr>
        <p:grpSpPr>
          <a:xfrm rot="16200000">
            <a:off x="-744965" y="3866322"/>
            <a:ext cx="2149368" cy="8"/>
            <a:chOff x="4873453" y="4871590"/>
            <a:chExt cx="2865824" cy="11"/>
          </a:xfrm>
        </p:grpSpPr>
        <p:cxnSp>
          <p:nvCxnSpPr>
            <p:cNvPr id="71" name="直線矢印コネクタ 70"/>
            <p:cNvCxnSpPr/>
            <p:nvPr/>
          </p:nvCxnSpPr>
          <p:spPr>
            <a:xfrm>
              <a:off x="7356235" y="4871601"/>
              <a:ext cx="383042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H="1">
              <a:off x="4873453" y="4871590"/>
              <a:ext cx="383042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103396" y="3029188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6" y="3029188"/>
                <a:ext cx="367394" cy="300082"/>
              </a:xfrm>
              <a:prstGeom prst="rect">
                <a:avLst/>
              </a:prstGeom>
              <a:blipFill>
                <a:blip r:embed="rId20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カギ線コネクタ 74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9" name="楕円 78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2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二等辺三角形 80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2" name="二等辺三角形 81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8" name="タイトル 1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41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74" y="4885301"/>
            <a:ext cx="4694083" cy="259826"/>
          </a:xfrm>
          <a:prstGeom prst="rect">
            <a:avLst/>
          </a:prstGeom>
        </p:spPr>
      </p:pic>
      <p:sp>
        <p:nvSpPr>
          <p:cNvPr id="44" name="下矢印 43"/>
          <p:cNvSpPr/>
          <p:nvPr/>
        </p:nvSpPr>
        <p:spPr>
          <a:xfrm>
            <a:off x="4768453" y="4221863"/>
            <a:ext cx="779488" cy="351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6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62" grpId="0" animBg="1"/>
      <p:bldP spid="63" grpId="0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角丸四角形吹き出し 127"/>
          <p:cNvSpPr/>
          <p:nvPr/>
        </p:nvSpPr>
        <p:spPr>
          <a:xfrm>
            <a:off x="4097467" y="4486731"/>
            <a:ext cx="4344449" cy="1309157"/>
          </a:xfrm>
          <a:prstGeom prst="wedgeRoundRectCallout">
            <a:avLst>
              <a:gd name="adj1" fmla="val -39580"/>
              <a:gd name="adj2" fmla="val -59864"/>
              <a:gd name="adj3" fmla="val 16667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35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/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3" name="図 1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18" y="3056292"/>
            <a:ext cx="4955798" cy="216000"/>
          </a:xfrm>
          <a:prstGeom prst="rect">
            <a:avLst/>
          </a:prstGeom>
        </p:spPr>
      </p:pic>
      <p:grpSp>
        <p:nvGrpSpPr>
          <p:cNvPr id="116" name="グループ化 115"/>
          <p:cNvGrpSpPr/>
          <p:nvPr/>
        </p:nvGrpSpPr>
        <p:grpSpPr>
          <a:xfrm>
            <a:off x="4098258" y="3413892"/>
            <a:ext cx="1084973" cy="323165"/>
            <a:chOff x="5464344" y="3408854"/>
            <a:chExt cx="1446630" cy="430886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5843234" y="3408854"/>
              <a:ext cx="1067740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500" dirty="0"/>
                <a:t>を更新</a:t>
              </a:r>
            </a:p>
          </p:txBody>
        </p:sp>
        <p:pic>
          <p:nvPicPr>
            <p:cNvPr id="115" name="図 1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344" y="3500909"/>
              <a:ext cx="397426" cy="180000"/>
            </a:xfrm>
            <a:prstGeom prst="rect">
              <a:avLst/>
            </a:prstGeom>
          </p:spPr>
        </p:pic>
      </p:grpSp>
      <p:pic>
        <p:nvPicPr>
          <p:cNvPr id="107" name="図 10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17" y="4519172"/>
            <a:ext cx="453601" cy="148680"/>
          </a:xfrm>
          <a:prstGeom prst="rect">
            <a:avLst/>
          </a:prstGeom>
        </p:spPr>
      </p:pic>
      <p:cxnSp>
        <p:nvCxnSpPr>
          <p:cNvPr id="38" name="カギ線コネクタ 37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楕円 57"/>
          <p:cNvSpPr/>
          <p:nvPr/>
        </p:nvSpPr>
        <p:spPr>
          <a:xfrm>
            <a:off x="923575" y="287561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9" name="楕円 58"/>
          <p:cNvSpPr/>
          <p:nvPr/>
        </p:nvSpPr>
        <p:spPr>
          <a:xfrm>
            <a:off x="2167372" y="344650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0" name="楕円 59"/>
          <p:cNvSpPr/>
          <p:nvPr/>
        </p:nvSpPr>
        <p:spPr>
          <a:xfrm>
            <a:off x="670391" y="444049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1" name="楕円 60"/>
          <p:cNvSpPr/>
          <p:nvPr/>
        </p:nvSpPr>
        <p:spPr>
          <a:xfrm>
            <a:off x="2016987" y="455893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3" name="楕円 62"/>
          <p:cNvSpPr/>
          <p:nvPr/>
        </p:nvSpPr>
        <p:spPr>
          <a:xfrm>
            <a:off x="1520131" y="390594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5" name="楕円 64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17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8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497680" y="5190574"/>
            <a:ext cx="18656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：生成した個体候補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1428999" y="3546802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99" y="3546802"/>
                <a:ext cx="367394" cy="30008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楕円 76"/>
          <p:cNvSpPr/>
          <p:nvPr/>
        </p:nvSpPr>
        <p:spPr>
          <a:xfrm>
            <a:off x="1905486" y="289530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8" name="楕円 77"/>
          <p:cNvSpPr/>
          <p:nvPr/>
        </p:nvSpPr>
        <p:spPr>
          <a:xfrm>
            <a:off x="1114883" y="3162622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blipFill>
                <a:blip r:embed="rId24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blipFill>
                <a:blip r:embed="rId25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blipFill>
                <a:blip r:embed="rId2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図 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89" y="4097614"/>
            <a:ext cx="1931428" cy="222857"/>
          </a:xfrm>
          <a:prstGeom prst="rect">
            <a:avLst/>
          </a:prstGeom>
        </p:spPr>
      </p:pic>
      <p:pic>
        <p:nvPicPr>
          <p:cNvPr id="86" name="図 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89" y="3776601"/>
            <a:ext cx="963428" cy="222857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939830" y="3762984"/>
            <a:ext cx="1440235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500" dirty="0"/>
              <a:t>3</a:t>
            </a:r>
            <a:r>
              <a:rPr lang="ja-JP" altLang="en-US" sz="1500" dirty="0" err="1"/>
              <a:t>つの</a:t>
            </a:r>
            <a:r>
              <a:rPr lang="ja-JP" altLang="en-US" sz="1500" dirty="0"/>
              <a:t>個体候補の中から選択</a:t>
            </a:r>
          </a:p>
        </p:txBody>
      </p:sp>
      <p:sp>
        <p:nvSpPr>
          <p:cNvPr id="108" name="二等辺三角形 107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9" name="二等辺三角形 108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117" name="図 1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13" y="3821789"/>
            <a:ext cx="964571" cy="166857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6274154" y="3767446"/>
            <a:ext cx="1085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減衰係数：</a:t>
            </a:r>
          </a:p>
        </p:txBody>
      </p:sp>
      <p:cxnSp>
        <p:nvCxnSpPr>
          <p:cNvPr id="120" name="直線矢印コネクタ 119"/>
          <p:cNvCxnSpPr/>
          <p:nvPr/>
        </p:nvCxnSpPr>
        <p:spPr>
          <a:xfrm rot="-60000" flipV="1">
            <a:off x="4295727" y="4552996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 rot="5340000" flipV="1">
            <a:off x="4825051" y="5105585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フリーフォーム 122"/>
          <p:cNvSpPr/>
          <p:nvPr/>
        </p:nvSpPr>
        <p:spPr>
          <a:xfrm>
            <a:off x="4317845" y="4730756"/>
            <a:ext cx="1028700" cy="828675"/>
          </a:xfrm>
          <a:custGeom>
            <a:avLst/>
            <a:gdLst>
              <a:gd name="connsiteX0" fmla="*/ 0 w 1371600"/>
              <a:gd name="connsiteY0" fmla="*/ 0 h 1104900"/>
              <a:gd name="connsiteX1" fmla="*/ 419100 w 1371600"/>
              <a:gd name="connsiteY1" fmla="*/ 828675 h 1104900"/>
              <a:gd name="connsiteX2" fmla="*/ 1371600 w 137160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1104900">
                <a:moveTo>
                  <a:pt x="0" y="0"/>
                </a:moveTo>
                <a:cubicBezTo>
                  <a:pt x="95250" y="322262"/>
                  <a:pt x="190500" y="644525"/>
                  <a:pt x="419100" y="828675"/>
                </a:cubicBezTo>
                <a:cubicBezTo>
                  <a:pt x="647700" y="1012825"/>
                  <a:pt x="1160463" y="1104900"/>
                  <a:pt x="1371600" y="11049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124" name="直線矢印コネクタ 123"/>
          <p:cNvCxnSpPr/>
          <p:nvPr/>
        </p:nvCxnSpPr>
        <p:spPr>
          <a:xfrm rot="-60000" flipV="1">
            <a:off x="6545107" y="4577318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/>
          <p:nvPr/>
        </p:nvCxnSpPr>
        <p:spPr>
          <a:xfrm rot="5340000" flipV="1">
            <a:off x="7074431" y="5129906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5417615" y="5530493"/>
                <a:ext cx="1212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615" y="5530493"/>
                <a:ext cx="121252" cy="207749"/>
              </a:xfrm>
              <a:prstGeom prst="rect">
                <a:avLst/>
              </a:prstGeom>
              <a:blipFill>
                <a:blip r:embed="rId30"/>
                <a:stretch>
                  <a:fillRect l="-25000" r="-15000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/>
              <p:cNvSpPr txBox="1"/>
              <p:nvPr/>
            </p:nvSpPr>
            <p:spPr>
              <a:xfrm>
                <a:off x="7709274" y="5543564"/>
                <a:ext cx="1212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74" y="5543564"/>
                <a:ext cx="121252" cy="207749"/>
              </a:xfrm>
              <a:prstGeom prst="rect">
                <a:avLst/>
              </a:prstGeom>
              <a:blipFill>
                <a:blip r:embed="rId30"/>
                <a:stretch>
                  <a:fillRect l="-25000" r="-15000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4532726" y="4806911"/>
                <a:ext cx="85523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350" dirty="0">
                    <a:solidFill>
                      <a:srgbClr val="FF0000"/>
                    </a:solidFill>
                  </a:rPr>
                  <a:t>ラウドネス</a:t>
                </a:r>
                <a:r>
                  <a:rPr lang="en-US" altLang="ja-JP" sz="1350" dirty="0">
                    <a:solidFill>
                      <a:srgbClr val="FF0000"/>
                    </a:solidFill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ja-JP" alt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26" y="4806911"/>
                <a:ext cx="855234" cy="207749"/>
              </a:xfrm>
              <a:prstGeom prst="rect">
                <a:avLst/>
              </a:prstGeom>
              <a:blipFill>
                <a:blip r:embed="rId31"/>
                <a:stretch>
                  <a:fillRect l="-12857" t="-26471" r="-1429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/>
              <p:cNvSpPr txBox="1"/>
              <p:nvPr/>
            </p:nvSpPr>
            <p:spPr>
              <a:xfrm>
                <a:off x="6817078" y="4574267"/>
                <a:ext cx="104496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350" dirty="0">
                    <a:solidFill>
                      <a:schemeClr val="accent2"/>
                    </a:solidFill>
                  </a:rPr>
                  <a:t>パルスレート</a:t>
                </a:r>
                <a14:m>
                  <m:oMath xmlns:m="http://schemas.openxmlformats.org/officeDocument/2006/math">
                    <m:r>
                      <a:rPr lang="en-US" altLang="ja-JP" sz="135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ja-JP" altLang="en-US" sz="135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8" y="4574267"/>
                <a:ext cx="1044966" cy="207749"/>
              </a:xfrm>
              <a:prstGeom prst="rect">
                <a:avLst/>
              </a:prstGeom>
              <a:blipFill>
                <a:blip r:embed="rId32"/>
                <a:stretch>
                  <a:fillRect l="-9884" t="-26471" r="-1744" b="-5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フリーフォーム 135"/>
          <p:cNvSpPr/>
          <p:nvPr/>
        </p:nvSpPr>
        <p:spPr>
          <a:xfrm>
            <a:off x="6535589" y="4813004"/>
            <a:ext cx="1007269" cy="800100"/>
          </a:xfrm>
          <a:custGeom>
            <a:avLst/>
            <a:gdLst>
              <a:gd name="connsiteX0" fmla="*/ 0 w 1343025"/>
              <a:gd name="connsiteY0" fmla="*/ 1066800 h 1066800"/>
              <a:gd name="connsiteX1" fmla="*/ 942975 w 1343025"/>
              <a:gd name="connsiteY1" fmla="*/ 714375 h 1066800"/>
              <a:gd name="connsiteX2" fmla="*/ 1343025 w 1343025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025" h="1066800">
                <a:moveTo>
                  <a:pt x="0" y="1066800"/>
                </a:moveTo>
                <a:cubicBezTo>
                  <a:pt x="359569" y="979487"/>
                  <a:pt x="719138" y="892175"/>
                  <a:pt x="942975" y="714375"/>
                </a:cubicBezTo>
                <a:cubicBezTo>
                  <a:pt x="1166813" y="536575"/>
                  <a:pt x="1254919" y="268287"/>
                  <a:pt x="1343025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4875129" y="5159730"/>
            <a:ext cx="140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評価頻度を減少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7512165" y="4997035"/>
            <a:ext cx="929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局所探索を制限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200261" y="4184942"/>
            <a:ext cx="247144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5"/>
                </a:solidFill>
              </a:rPr>
              <a:t>収束性能を高める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4" name="タイトル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5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</p:spTree>
    <p:extLst>
      <p:ext uri="{BB962C8B-B14F-4D97-AF65-F5344CB8AC3E}">
        <p14:creationId xmlns:p14="http://schemas.microsoft.com/office/powerpoint/2010/main" val="134969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  <p:bldP spid="80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/>
              <a:t>ここから付録</a:t>
            </a:r>
            <a:endParaRPr kumimoji="1" lang="ja-JP" altLang="en-US" sz="8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130589"/>
              </p:ext>
            </p:extLst>
          </p:nvPr>
        </p:nvGraphicFramePr>
        <p:xfrm>
          <a:off x="211014" y="1565669"/>
          <a:ext cx="8609429" cy="36963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0372">
                  <a:extLst>
                    <a:ext uri="{9D8B030D-6E8A-4147-A177-3AD203B41FA5}">
                      <a16:colId xmlns:a16="http://schemas.microsoft.com/office/drawing/2014/main" val="3728572590"/>
                    </a:ext>
                  </a:extLst>
                </a:gridCol>
                <a:gridCol w="4006023">
                  <a:extLst>
                    <a:ext uri="{9D8B030D-6E8A-4147-A177-3AD203B41FA5}">
                      <a16:colId xmlns:a16="http://schemas.microsoft.com/office/drawing/2014/main" val="1134377865"/>
                    </a:ext>
                  </a:extLst>
                </a:gridCol>
                <a:gridCol w="2293034">
                  <a:extLst>
                    <a:ext uri="{9D8B030D-6E8A-4147-A177-3AD203B41FA5}">
                      <a16:colId xmlns:a16="http://schemas.microsoft.com/office/drawing/2014/main" val="3451053469"/>
                    </a:ext>
                  </a:extLst>
                </a:gridCol>
              </a:tblGrid>
              <a:tr h="6474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複数解探索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最適解のみ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最適解 </a:t>
                      </a:r>
                      <a:r>
                        <a:rPr kumimoji="1" lang="en-US" altLang="ja-JP" sz="2000" dirty="0" smtClean="0"/>
                        <a:t>+</a:t>
                      </a:r>
                      <a:r>
                        <a:rPr kumimoji="1" lang="ja-JP" altLang="en-US" sz="2000" dirty="0" smtClean="0"/>
                        <a:t> 局所解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200640"/>
                  </a:ext>
                </a:extLst>
              </a:tr>
              <a:tr h="102242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/>
                        <a:t>従来</a:t>
                      </a:r>
                      <a:r>
                        <a:rPr kumimoji="1" lang="en-US" altLang="ja-JP" sz="2000" dirty="0" smtClean="0"/>
                        <a:t>EAs</a:t>
                      </a:r>
                      <a:br>
                        <a:rPr kumimoji="1" lang="en-US" altLang="ja-JP" sz="2000" dirty="0" smtClean="0"/>
                      </a:br>
                      <a:r>
                        <a:rPr kumimoji="1" lang="en-US" altLang="ja-JP" sz="2000" dirty="0" smtClean="0"/>
                        <a:t>(PSO, DE,BA</a:t>
                      </a:r>
                      <a:r>
                        <a:rPr kumimoji="1" lang="ja-JP" altLang="en-US" sz="2000" dirty="0" smtClean="0"/>
                        <a:t>等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4000" dirty="0" smtClean="0"/>
                        <a:t>◎</a:t>
                      </a:r>
                      <a:endParaRPr kumimoji="1" lang="ja-JP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×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279181"/>
                  </a:ext>
                </a:extLst>
              </a:tr>
              <a:tr h="731520">
                <a:tc vMerge="1"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u="sng" dirty="0" smtClean="0">
                          <a:solidFill>
                            <a:srgbClr val="FF0000"/>
                          </a:solidFill>
                        </a:rPr>
                        <a:t>最良解を参照した探索</a:t>
                      </a:r>
                      <a:r>
                        <a:rPr kumimoji="1" lang="ja-JP" altLang="en-US" sz="1800" dirty="0" smtClean="0"/>
                        <a:t>を行っているため，結果的に全最適解を網羅的に探索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局所解に留まらず</a:t>
                      </a:r>
                      <a:r>
                        <a:rPr kumimoji="1" lang="en-US" altLang="ja-JP" sz="1800" dirty="0" smtClean="0"/>
                        <a:t/>
                      </a:r>
                      <a:br>
                        <a:rPr kumimoji="1" lang="en-US" altLang="ja-JP" sz="1800" dirty="0" smtClean="0"/>
                      </a:br>
                      <a:r>
                        <a:rPr kumimoji="1" lang="ja-JP" altLang="en-US" sz="1800" dirty="0" smtClean="0"/>
                        <a:t>最適解に収束する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21440"/>
                  </a:ext>
                </a:extLst>
              </a:tr>
              <a:tr h="647477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/>
                        <a:t>NRBA</a:t>
                      </a:r>
                      <a:endParaRPr kumimoji="1" lang="ja-JP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〇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〇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085478"/>
                  </a:ext>
                </a:extLst>
              </a:tr>
              <a:tr h="647477">
                <a:tc vMerge="1"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大域探索は行うが，</a:t>
                      </a:r>
                      <a:r>
                        <a:rPr kumimoji="1" lang="en-US" altLang="ja-JP" sz="1800" dirty="0" smtClean="0"/>
                        <a:t>EAs</a:t>
                      </a:r>
                      <a:r>
                        <a:rPr kumimoji="1" lang="ja-JP" altLang="en-US" sz="1800" dirty="0" smtClean="0"/>
                        <a:t>よりも局所探索性能が低い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最適解と局所解を保持することが可能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50955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489982" y="1378634"/>
            <a:ext cx="3973163" cy="3995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57601" y="953376"/>
            <a:ext cx="3221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CEC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コンペで行っている範囲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845" y="1617785"/>
            <a:ext cx="7886700" cy="4562354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NRBA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Niche Radius</a:t>
            </a:r>
            <a:r>
              <a:rPr kumimoji="1" lang="ja-JP" altLang="en-US" sz="2400" dirty="0" smtClean="0"/>
              <a:t>は評価関数の探索範囲と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ピークの数に基づいて算出されるユークリッド距離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lang="en-US" altLang="ja-JP" sz="2400" dirty="0"/>
          </a:p>
          <a:p>
            <a:r>
              <a:rPr kumimoji="1" lang="ja-JP" altLang="en-US" sz="2400" dirty="0" smtClean="0"/>
              <a:t>評価関数の形状が複雑になると現状の手法のままではピークに到達しない個体が存在する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kumimoji="1" lang="en-US" altLang="ja-JP" sz="2400" dirty="0" smtClean="0"/>
          </a:p>
          <a:p>
            <a:r>
              <a:rPr lang="en-US" altLang="ja-JP" sz="2400" dirty="0" smtClean="0"/>
              <a:t>Niche Radius</a:t>
            </a:r>
            <a:r>
              <a:rPr lang="ja-JP" altLang="en-US" sz="2400" dirty="0" smtClean="0"/>
              <a:t>を動的に調整することにより解決を図る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➡ </a:t>
            </a:r>
            <a:r>
              <a:rPr lang="en-US" altLang="ja-JP" sz="2400" dirty="0" smtClean="0">
                <a:solidFill>
                  <a:srgbClr val="FF0000"/>
                </a:solidFill>
              </a:rPr>
              <a:t>Dynamic Niche Radius [Miller,1996] </a:t>
            </a:r>
            <a:r>
              <a:rPr lang="ja-JP" altLang="en-US" sz="2400" dirty="0" smtClean="0">
                <a:solidFill>
                  <a:srgbClr val="FF0000"/>
                </a:solidFill>
              </a:rPr>
              <a:t>の導入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問題点</a:t>
            </a:r>
          </a:p>
        </p:txBody>
      </p:sp>
    </p:spTree>
    <p:extLst>
      <p:ext uri="{BB962C8B-B14F-4D97-AF65-F5344CB8AC3E}">
        <p14:creationId xmlns:p14="http://schemas.microsoft.com/office/powerpoint/2010/main" val="20924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/>
        </p:nvSpPr>
        <p:spPr>
          <a:xfrm>
            <a:off x="225543" y="3471538"/>
            <a:ext cx="6017719" cy="3194305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16867" y="1420837"/>
            <a:ext cx="6017719" cy="16040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/>
              <a:t>Dynamic Niche Radius</a:t>
            </a:r>
            <a:endParaRPr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6952676" y="3024890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楕円 41"/>
          <p:cNvSpPr/>
          <p:nvPr/>
        </p:nvSpPr>
        <p:spPr>
          <a:xfrm>
            <a:off x="6799607" y="2891514"/>
            <a:ext cx="1800000" cy="1800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826626" y="3453065"/>
                <a:ext cx="5801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altLang="ja-JP" sz="2000" b="0" dirty="0" smtClean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626" y="3453065"/>
                <a:ext cx="58010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/>
          <p:cNvCxnSpPr/>
          <p:nvPr/>
        </p:nvCxnSpPr>
        <p:spPr>
          <a:xfrm flipH="1" flipV="1">
            <a:off x="7361231" y="3694500"/>
            <a:ext cx="216000" cy="72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7277822" y="3386604"/>
            <a:ext cx="360000" cy="360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楕円 10"/>
          <p:cNvSpPr/>
          <p:nvPr/>
        </p:nvSpPr>
        <p:spPr>
          <a:xfrm>
            <a:off x="7579287" y="3681747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218558" y="3595440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149018" y="3244141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rot="120000" flipH="1" flipV="1">
            <a:off x="7669587" y="3297409"/>
            <a:ext cx="16272" cy="396000"/>
          </a:xfrm>
          <a:prstGeom prst="straightConnector1">
            <a:avLst/>
          </a:prstGeom>
          <a:ln w="19050">
            <a:solidFill>
              <a:schemeClr val="accent5">
                <a:alpha val="93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7694181" y="3809527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430191" y="3791514"/>
                <a:ext cx="432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191" y="3791514"/>
                <a:ext cx="432426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7689224" y="3086320"/>
                <a:ext cx="470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4" y="3086320"/>
                <a:ext cx="47038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7253304" y="3176431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304" y="3176431"/>
                <a:ext cx="47570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7007987" y="3625501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7" y="3625501"/>
                <a:ext cx="475707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星 5 25"/>
          <p:cNvSpPr/>
          <p:nvPr/>
        </p:nvSpPr>
        <p:spPr>
          <a:xfrm>
            <a:off x="7557544" y="3137328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3" y="3618108"/>
            <a:ext cx="3901163" cy="792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2" y="1737722"/>
            <a:ext cx="2209524" cy="515047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" y="2330500"/>
            <a:ext cx="920381" cy="604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2905278" y="2383533"/>
                <a:ext cx="2522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 smtClean="0">
                    <a:latin typeface="+mn-ea"/>
                  </a:rPr>
                  <a:t>次元数</a:t>
                </a:r>
                <a:r>
                  <a:rPr lang="en-US" altLang="ja-JP" dirty="0" smtClean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ja-JP" altLang="en-US" dirty="0" smtClean="0">
                    <a:latin typeface="+mn-ea"/>
                  </a:rPr>
                  <a:t>  解の</a:t>
                </a:r>
                <a:r>
                  <a:rPr lang="ja-JP" altLang="en-US" dirty="0">
                    <a:latin typeface="+mn-ea"/>
                  </a:rPr>
                  <a:t>数</a:t>
                </a:r>
                <a:r>
                  <a:rPr lang="en-US" altLang="ja-JP" dirty="0" smtClean="0">
                    <a:latin typeface="+mn-ea"/>
                  </a:rPr>
                  <a:t>: </a:t>
                </a:r>
                <a:r>
                  <a:rPr lang="en-US" altLang="ja-JP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altLang="ja-JP" dirty="0" smtClean="0"/>
                  <a:t>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278" y="2383533"/>
                <a:ext cx="2522480" cy="369332"/>
              </a:xfrm>
              <a:prstGeom prst="rect">
                <a:avLst/>
              </a:prstGeom>
              <a:blipFill>
                <a:blip r:embed="rId15"/>
                <a:stretch>
                  <a:fillRect l="-2179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2905278" y="1810579"/>
                <a:ext cx="33293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探索</a:t>
                </a:r>
                <a:r>
                  <a:rPr lang="ja-JP" altLang="en-US" dirty="0"/>
                  <a:t>範囲の上限と</a:t>
                </a:r>
                <a:r>
                  <a:rPr lang="ja-JP" altLang="en-US" dirty="0" smtClean="0"/>
                  <a:t>下限</a:t>
                </a:r>
                <a:r>
                  <a:rPr lang="en-US" altLang="ja-JP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𝑢𝑏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𝑙𝑏</m:t>
                        </m:r>
                      </m:sub>
                    </m:sSub>
                  </m:oMath>
                </a14:m>
                <a:r>
                  <a:rPr lang="ja-JP" altLang="en-US" dirty="0"/>
                  <a:t> </a:t>
                </a:r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278" y="1810579"/>
                <a:ext cx="3329309" cy="369332"/>
              </a:xfrm>
              <a:prstGeom prst="rect">
                <a:avLst/>
              </a:prstGeom>
              <a:blipFill>
                <a:blip r:embed="rId16"/>
                <a:stretch>
                  <a:fillRect l="-1648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図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2" y="4653353"/>
            <a:ext cx="1790476" cy="774095"/>
          </a:xfrm>
          <a:prstGeom prst="rect">
            <a:avLst/>
          </a:prstGeom>
        </p:spPr>
      </p:pic>
      <p:sp>
        <p:nvSpPr>
          <p:cNvPr id="40" name="角丸四角形吹き出し 39"/>
          <p:cNvSpPr/>
          <p:nvPr/>
        </p:nvSpPr>
        <p:spPr>
          <a:xfrm>
            <a:off x="2760527" y="4490992"/>
            <a:ext cx="2450098" cy="788692"/>
          </a:xfrm>
          <a:prstGeom prst="wedgeRoundRectCallout">
            <a:avLst>
              <a:gd name="adj1" fmla="val -59567"/>
              <a:gd name="adj2" fmla="val -7062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値が大きいほど周辺に個体が密集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2" y="5641791"/>
            <a:ext cx="3013738" cy="792000"/>
          </a:xfrm>
          <a:prstGeom prst="rect">
            <a:avLst/>
          </a:prstGeom>
        </p:spPr>
      </p:pic>
      <p:sp>
        <p:nvSpPr>
          <p:cNvPr id="43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提案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6858214" y="4576010"/>
                <a:ext cx="740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NR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14" y="4576010"/>
                <a:ext cx="740203" cy="369332"/>
              </a:xfrm>
              <a:prstGeom prst="rect">
                <a:avLst/>
              </a:prstGeom>
              <a:blipFill>
                <a:blip r:embed="rId19"/>
                <a:stretch>
                  <a:fillRect l="-6612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846345" y="4961289"/>
                <a:ext cx="2032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345" y="4961289"/>
                <a:ext cx="2032544" cy="369332"/>
              </a:xfrm>
              <a:prstGeom prst="rect">
                <a:avLst/>
              </a:prstGeom>
              <a:blipFill>
                <a:blip r:embed="rId20"/>
                <a:stretch>
                  <a:fillRect l="-2395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楕円 34"/>
          <p:cNvSpPr/>
          <p:nvPr/>
        </p:nvSpPr>
        <p:spPr>
          <a:xfrm>
            <a:off x="6687358" y="5049523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星 5 40"/>
          <p:cNvSpPr/>
          <p:nvPr/>
        </p:nvSpPr>
        <p:spPr>
          <a:xfrm>
            <a:off x="6662852" y="4644766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366393" y="1177368"/>
            <a:ext cx="2507399" cy="4231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Niche Radius</a:t>
            </a:r>
            <a:r>
              <a:rPr kumimoji="1" lang="ja-JP" altLang="en-US" b="1" dirty="0" smtClean="0"/>
              <a:t>算出式</a:t>
            </a:r>
            <a:endParaRPr kumimoji="1" lang="ja-JP" altLang="en-US" b="1" dirty="0"/>
          </a:p>
        </p:txBody>
      </p:sp>
      <p:sp>
        <p:nvSpPr>
          <p:cNvPr id="45" name="角丸四角形 44"/>
          <p:cNvSpPr/>
          <p:nvPr/>
        </p:nvSpPr>
        <p:spPr>
          <a:xfrm>
            <a:off x="308065" y="3104433"/>
            <a:ext cx="3405806" cy="42319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/>
              <a:t>Dynamic Niche Radius</a:t>
            </a:r>
            <a:r>
              <a:rPr kumimoji="1" lang="ja-JP" altLang="en-US" b="1" dirty="0" smtClean="0"/>
              <a:t>算出式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979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コンテンツ プレースホルダー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35" y="1692489"/>
            <a:ext cx="4860629" cy="364408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86" y="1686520"/>
            <a:ext cx="4868592" cy="36500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最適解のみ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最適解に収束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7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35" y="1687395"/>
            <a:ext cx="4867424" cy="3649177"/>
          </a:xfrm>
          <a:prstGeom prst="rect">
            <a:avLst/>
          </a:prstGeom>
        </p:spPr>
      </p:pic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27" y="1687395"/>
            <a:ext cx="4867423" cy="3649177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最適解のみ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7754" y="5176907"/>
            <a:ext cx="172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10000</a:t>
            </a:r>
            <a:r>
              <a:rPr kumimoji="1" lang="ja-JP" altLang="en-US" sz="2000" dirty="0" smtClean="0"/>
              <a:t>世代目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7617" y="5778055"/>
            <a:ext cx="672435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</a:rPr>
              <a:t>多くの最適解に個体が分布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solidFill>
                  <a:schemeClr val="bg1"/>
                </a:solidFill>
              </a:rPr>
              <a:t>NRBA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楕円 11"/>
          <p:cNvSpPr/>
          <p:nvPr/>
        </p:nvSpPr>
        <p:spPr>
          <a:xfrm>
            <a:off x="7906042" y="2242502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906042" y="3292573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 rot="16200000">
            <a:off x="5089559" y="1669150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2000" b="0" dirty="0" smtClean="0"/>
                  <a:t>個体数</a:t>
                </a:r>
                <a:r>
                  <a:rPr kumimoji="1" lang="en-US" altLang="ja-JP" sz="2000" b="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ja-JP" altLang="en-US" sz="2000" dirty="0" smtClean="0"/>
                  <a:t>    世代数</a:t>
                </a:r>
                <a:r>
                  <a:rPr lang="en-US" altLang="ja-JP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2" y="1275152"/>
                <a:ext cx="4332848" cy="307777"/>
              </a:xfrm>
              <a:prstGeom prst="rect">
                <a:avLst/>
              </a:prstGeom>
              <a:blipFill>
                <a:blip r:embed="rId4"/>
                <a:stretch>
                  <a:fillRect l="-3516" t="-27451" b="-50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/>
          <p:cNvSpPr/>
          <p:nvPr/>
        </p:nvSpPr>
        <p:spPr>
          <a:xfrm>
            <a:off x="5195068" y="2501626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5108315" y="2428941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6219667" y="2513346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6132914" y="2440661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7258328" y="2525068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71575" y="2452383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7255982" y="3465258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7169229" y="3392573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7239569" y="4391384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7152816" y="4318699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6252490" y="4389039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6165737" y="4316354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6278278" y="3500432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6191525" y="3427747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5220855" y="3469951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/>
          <p:cNvSpPr/>
          <p:nvPr/>
        </p:nvSpPr>
        <p:spPr>
          <a:xfrm>
            <a:off x="5134102" y="3397266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5218510" y="4396072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5131757" y="4323387"/>
            <a:ext cx="396000" cy="396000"/>
          </a:xfrm>
          <a:prstGeom prst="ellipse">
            <a:avLst/>
          </a:prstGeom>
          <a:solidFill>
            <a:srgbClr val="FF4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 rot="16200000">
            <a:off x="6206651" y="1666819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 rot="16200000">
            <a:off x="7242966" y="1635648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7906042" y="4186853"/>
            <a:ext cx="422032" cy="633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39.52"/>
  <p:tag name="LATEXADDIN" val="\documentclass{article}&#10;\usepackage{amsmath}&#10;\pagestyle{empty}&#10;\begin{document}&#10;&#10;\[&#10; sh(d_{ij})= &#10;\begin{cases} &#10; 1-(\frac{d_{ij}}{\sigma}) &amp; ({\rm if} \ d_{ij} &lt; \sigma)\\&#10; 0 &amp; ({\rm otherwise})&#10;\end{cases}&#10;\]&#10;&#10;\end{document}"/>
  <p:tag name="IGUANATEXSIZE" val="20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98.5"/>
  <p:tag name="LATEXADDIN" val="\documentclass{article}&#10;\usepackage{amsmath}&#10;\pagestyle{empty}&#10;\begin{document}&#10;\[&#10;F_1(x_i)=\sum_{i=1}^D \frac{x_i^2}{4000} - \prod_{i=1}^D \cos(\frac{x_i}{\sqrt{i}})+1.&#10;\]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86.427"/>
  <p:tag name="LATEXADDIN" val="\documentclass{article}&#10;\usepackage{amsmath}&#10;\pagestyle{empty}&#10;\begin{document}&#10;&#10;\[ &#10;F_4(x,y)=200-(x^2+y-11)^2-(x+y^2-7)^2.&#10;\]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826.022"/>
  <p:tag name="LATEXADDIN" val="\documentclass{article}&#10;\usepackage{amsmath}&#10;\pagestyle{empty}&#10;\begin{document}&#10;&#10;\[&#10;F_3(x_i)=- \sum_{i=1}^D \sin(x_i)\sin^{2m}(\frac{ix_i^2}{\pi}).&#10;\]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86.427"/>
  <p:tag name="LATEXADDIN" val="\documentclass{article}&#10;\usepackage{amsmath}&#10;\pagestyle{empty}&#10;\begin{document}&#10;&#10;\[ &#10;F_4(x,y)=200-(x^2+y-11)^2-(x+y^2-7)^2.&#10;\]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2854.143"/>
  <p:tag name="LATEXADDIN" val="\documentclass{article}&#10;\usepackage{amsmath}&#10;\pagestyle{empty}&#10;\begin{document}&#10;&#10;\[&#10;F_3(x)=exp(-2log(2)( \frac{x-0.08}{0.854})^2) \sin^6 (5 \pi (x^{\frac{3}{4}-0.05})).&#10;\]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.7027"/>
  <p:tag name="ORIGINALWIDTH" val="2076.49"/>
  <p:tag name="LATEXADDIN" val="\documentclass{article}&#10;\usepackage{amsmath}&#10;\pagestyle{empty}&#10;\begin{document}&#10;&#10;\[ &#10;F_6(x)=-\Pi_{i=1}^D\sum_{j=1}^5j\cos [(j+1)x_i+j].&#10;\]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2808.399"/>
  <p:tag name="LATEXADDIN" val="\documentclass{article}&#10;\usepackage{amsmath}&#10;\pagestyle{empty}&#10;\begin{document}&#10;&#10;\[&#10;F_5(x)=-4[(4-2.1x^2+\frac{x^4}{3})x^2+xy+(4y^2-4)y^2].&#10;\]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864.267"/>
  <p:tag name="LATEXADDIN" val="\documentclass{article}&#10;\usepackage{amsmath}&#10;\pagestyle{empty}&#10;\begin{document}&#10;&#10;\[ &#10;F_8(x)=-\sum_{i=1}^D (10+9\cos(2\pi k_i x_i)).&#10;\]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595.051"/>
  <p:tag name="LATEXADDIN" val="\documentclass{article}&#10;\usepackage{amsmath}&#10;\pagestyle{empty}&#10;\begin{document}&#10;&#10;\[&#10;F_7(x)=\frac{1}{D}\sum_{i=1}^D \sin(10log(x_i)).&#10;\]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811.398"/>
  <p:tag name="LATEXADDIN" val="\documentclass{article}&#10;\usepackage{amsmath}&#10;\pagestyle{empty}&#10;\begin{document}&#10;&#10;\[&#10;CF_j(x)=\sum_{i=1}^n w_i (\hat{f_i}((x-o_i) \lambda_i \cdot M_i)+bias_i)+f_{bias}^j.&#10;\]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087.364"/>
  <p:tag name="LATEXADDIN" val="\documentclass{article}&#10;\usepackage{amsmath}&#10;\pagestyle{empty}&#10;\begin{document}&#10;\[&#10;\lambda = \frac{1}{2}\sqrt{(x_{ub}-x_{lb})^2}&#10;\]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647.544"/>
  <p:tag name="LATEXADDIN" val="\documentclass{article}&#10;\usepackage{amsmath}&#10;\pagestyle{empty}&#10;\begin{document}&#10;&#10;\[&#10;w_i=exp(-\frac{\sum_{k=1}^D (x_k-o_{ik})^2}{2D \sigma_i^2}),&#10;\]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523.435"/>
  <p:tag name="LATEXADDIN" val="\documentclass{article}&#10;\usepackage{amsmath}&#10;\usepackage{cases}&#10;\pagestyle{empty}&#10;\begin{document}&#10;&#10;\[&#10;w_i=\begin{cases}&#10;w_i &amp; (if \ w_i= \max(w_i)) \\&#10;w_i (1-\max(w_i)^{10}) &amp; (otherwise)&#10;\end{cases}&#10;\]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776.9029"/>
  <p:tag name="LATEXADDIN" val="\documentclass{article}&#10;\usepackage{amsmath}&#10;\pagestyle{empty}&#10;\begin{document}&#10;&#10;\[&#10;f_S(x)=\sum_{i=1}^D x_i^2&#10;\]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31.009"/>
  <p:tag name="LATEXADDIN" val="\documentclass{article}&#10;\usepackage{amsmath}&#10;\pagestyle{empty}&#10;\begin{document}&#10;&#10;\[&#10;f_G(x)=\sum_{i=1}^D \frac{x_i^2}{4000} - \prod_{i=1}^D \cos(\frac{x_i}{\sqrt{i}})+1&#10;\]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49.006"/>
  <p:tag name="LATEXADDIN" val="\documentclass{article}&#10;\usepackage{amsmath}&#10;\pagestyle{empty}&#10;\begin{document}&#10;&#10;\[&#10;f_R(x)=\sum_{i=1}^D (x_i^2-10 \cos(2 \pi x_i)+10)&#10;\]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6.374"/>
  <p:tag name="ORIGINALWIDTH" val="2202.475"/>
  <p:tag name="LATEXADDIN" val="\documentclass{article}&#10;\usepackage{amsmath}&#10;\pagestyle{empty}&#10;\begin{document}&#10;&#10;\[&#10;f_W(x)=\sum_{i=1}^D (\sum_{k=0}^{kmax}\alpha \cos(2 \pi \beta^k (x_i+0.5))) \]\\&#10;\[&#10;-D \sum_{k=0}^{kmax} \alpha^k \cos(2 \pi \beta^k(0.5)),&#10;\]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469.816"/>
  <p:tag name="LATEXADDIN" val="\documentclass{article}&#10;\usepackage{amsmath}&#10;\pagestyle{empty}&#10;\begin{document}&#10;\mbox{\boldmath ${&#10; v_i^{t+1} =  v_i^t + (x_*^t-x_i^t)}$}*${f_i&#10;}$&#10;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020.622"/>
  <p:tag name="LATEXADDIN" val="\documentclass{article}&#10;\usepackage{amsmath}&#10;\pagestyle{empty}&#10;\begin{document}&#10;\mbox{\boldmath ${&#10; x_i^{t+1} =  &#10; x_i^{t} + v_i^{t+1}}$&#10;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711.286"/>
  <p:tag name="LATEXADDIN" val="\documentclass{article}&#10;\usepackage{amsmath}&#10;\pagestyle{empty}&#10;\begin{document}&#10;&#10;\[&#10;\mbox{\boldmath $v_i^{t+1}=v_i^t+(x_i^t-x_{NR*})$}*f_i&#10;\]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58.005"/>
  <p:tag name="LATEXADDIN" val="\documentclass{article}&#10;\usepackage{amsmath}&#10;\pagestyle{empty}&#10;\begin{document}&#10;&#10;\[&#10;\mbox{\boldmath $ x_i^{t+1}$}= &#10;\begin{cases} &#10;\mbox{\boldmath $ x_i^t+v_i^{t+1}$} &amp; (if \ d_i &lt; NR)\\&#10;\mbox{\boldmath $ x_i^t$} &amp; (otherwise)&#10;\end{cases}&#10;\]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128"/>
  <p:tag name="ORIGINALWIDTH" val="452.9434"/>
  <p:tag name="LATEXADDIN" val="\documentclass{article}&#10;\usepackage{amsmath}&#10;\pagestyle{empty}&#10;\begin{document}&#10;\[&#10;\sigma = \frac{\lambda}{\sqrt[D]{q}}&#10;\]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087.364"/>
  <p:tag name="LATEXADDIN" val="\documentclass{article}&#10;\usepackage{amsmath}&#10;\pagestyle{empty}&#10;\begin{document}&#10;\[&#10;\lambda = \frac{1}{2}\sqrt{(x_{ub}-x_{lb})^2}&#10;\]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128"/>
  <p:tag name="ORIGINALWIDTH" val="586.4267"/>
  <p:tag name="LATEXADDIN" val="\documentclass{article}&#10;\usepackage{amsmath}&#10;\pagestyle{empty}&#10;\begin{document}&#10;\[&#10;NR = \frac{\lambda}{\sqrt[D]{q}}&#10;\]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889.3888"/>
  <p:tag name="LATEXADDIN" val="\documentclass{article}&#10;\usepackage{amsmath}&#10;\pagestyle{empty}&#10;\begin{document}&#10;\[&#10;\mbox{\boldmath ${ x_{loc}=x_*}$}+ \epsilon A_i&#10;\]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69.9662"/>
  <p:tag name="LATEXADDIN" val="\documentclass{article}&#10;\usepackage{amsmath}&#10;\pagestyle{empty}&#10;\begin{document}&#10;&#10;endif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079.115"/>
  <p:tag name="LATEXADDIN" val="\documentclass{article}&#10;\usepackage{amsmath}&#10;\pagestyle{empty}&#10;\begin{document}&#10;&#10;\[&#10;\mbox{\boldmath ${x_{loc}=x_{NR*}}$}+ \epsilon A_i^t&#10;\]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90.214"/>
  <p:tag name="LATEXADDIN" val="\documentclass{article}&#10;\usepackage{amsmath}&#10;\pagestyle{empty}&#10;\begin{document}&#10;&#10;\[&#10;\mbox{\boldmath ${x_{rnd}=x_{lb}+(x_{ub}-x_{lb})*rand[1, \ D]}$}&#10;\]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48.969"/>
  <p:tag name="LATEXADDIN" val="\documentclass{article}&#10;\usepackage{amsmath}&#10;\pagestyle{empty}&#10;\begin{document}&#10;&#10;\[&#10;\mbox{\boldmath ${x_{rnd}=x_{NR_{i*}}}$}+ rand(1,D,[-NR, NR])&#10;\]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3045.369"/>
  <p:tag name="LATEXADDIN" val="\documentclass{article}&#10;\usepackage{amsmath}&#10;\pagestyle{empty}&#10;\begin{document}&#10;&#10;if${ \ rand &lt; A_i^t \ \&amp; \&#10;min(F(\mbox{\boldmath ${x_i}$}), F(\mbox{\boldmath ${x_{loc}}$}), F(\mbox{\boldmath ${x_{rnd}}$})) &lt; F(\mbox{\boldmath ${x_{i*}}$})}$&#10;\end{document}"/>
  <p:tag name="IGUANATEXSIZE" val="20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69.9662"/>
  <p:tag name="LATEXADDIN" val="\documentclass{article}&#10;\usepackage{amsmath}&#10;\pagestyle{empty}&#10;\begin{document}&#10;&#10;endif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267.342"/>
  <p:tag name="LATEXADDIN" val="\documentclass{article}&#10;\usepackage{amsmath}&#10;\pagestyle{empty}&#10;\begin{document}&#10;&#10;\[&#10;r_i^{t+1}=r_i^t[1-exp(- \gamma t)]&#10;\]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9524"/>
  <p:tag name="ORIGINALWIDTH" val="881.1398"/>
  <p:tag name="LATEXADDIN" val="\documentclass{article}&#10;\usepackage{amsmath}&#10;\pagestyle{empty}&#10;\begin{document}&#10;&#10;\[&#10;m_i=\sum_{j=1}^N sh(d_{ij})&#10;\]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32.171"/>
  <p:tag name="LATEXADDIN" val="\documentclass{article}&#10;\usepackage{amsmath}&#10;\pagestyle{empty}&#10;\begin{document}&#10;&#10;&#10;\[&#10;A_i^{t+1}=\alpha A_i^t&#10;\]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32.9208"/>
  <p:tag name="LATEXADDIN" val="\documentclass{article}&#10;\usepackage{amsmath}&#10;\pagestyle{empty}&#10;\begin{document}&#10;&#10;\[&#10;\alpha = \gamma = 0.9&#10;\]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67.2291"/>
  <p:tag name="LATEXADDIN" val="\documentclass{article}&#10;\usepackage{amsmath}&#10;\pagestyle{empty}&#10;\begin{document}&#10;\mbox{\boldmath ${ x_{i*}}$}&#10;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421.072"/>
  <p:tag name="LATEXADDIN" val="\documentclass{article}&#10;\usepackage{amsmath}&#10;\pagestyle{empty}&#10;\begin{document}&#10;&#10;\[&#10; m_i^{dyn}= &#10;\begin{cases} &#10;\sigma &amp; ({\rm if} \ m_i &lt; \sigma)\\&#10; m_i &amp; ({\rm otherwise})&#10;\end{cases}&#10;\]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2040.495"/>
  <p:tag name="LATEXADDIN" val="\documentclass{article}&#10;\usepackage{amsmath}&#10;\pagestyle{empty}&#10;\begin{document}&#10;\[&#10;F_1(x_i)=- \sum_{i=1}^D \frac{x_i^2}{4000}- \prod_{i=1}^D  \cos{\frac{x_i}{\sqrt{i}}}+1.&#10;\]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2059.242"/>
  <p:tag name="LATEXADDIN" val="\documentclass{article}&#10;\usepackage{amsmath}&#10;\pagestyle{empty}&#10;\begin{document}&#10;\[&#10;F_2(x_i)=- \prod_{i=1}^D \sum_{j=1}^5 j \cos{[(j+1)x_i+j]}.&#10;\]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2059.242"/>
  <p:tag name="LATEXADDIN" val="\documentclass{article}&#10;\usepackage{amsmath}&#10;\pagestyle{empty}&#10;\begin{document}&#10;\[&#10;F_2(x_i)=- \prod_{i=1}^D \sum_{j=1}^5 j \cos{[(j+1)x_i+j]}.&#10;\]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3043.87"/>
  <p:tag name="LATEXADDIN" val="\documentclass{article}&#10;\usepackage{amsmath}&#10;\pagestyle{empty}&#10;\begin{document}&#10;&#10;\[ &#10;F_2(x_1,x_2)=(4-2.1x_1^2+ \frac{x_1^4}{3})x_1^2+x_1x_2+(-4+4x_2^2)x_2^2.&#10;\]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TM02900722[[fn=イオン ボードルーム]]</Template>
  <TotalTime>44492</TotalTime>
  <Words>1209</Words>
  <Application>Microsoft Office PowerPoint</Application>
  <PresentationFormat>画面に合わせる (4:3)</PresentationFormat>
  <Paragraphs>400</Paragraphs>
  <Slides>35</Slides>
  <Notes>12</Notes>
  <HiddenSlides>21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35</vt:i4>
      </vt:variant>
    </vt:vector>
  </HeadingPairs>
  <TitlesOfParts>
    <vt:vector size="48" baseType="lpstr">
      <vt:lpstr>Meiryo UI</vt:lpstr>
      <vt:lpstr>ＭＳ Ｐゴシック</vt:lpstr>
      <vt:lpstr>メイリオ</vt:lpstr>
      <vt:lpstr>游ゴシック</vt:lpstr>
      <vt:lpstr>Calibri</vt:lpstr>
      <vt:lpstr>Calibri Light</vt:lpstr>
      <vt:lpstr>Cambria Math</vt:lpstr>
      <vt:lpstr>Segoe UI</vt:lpstr>
      <vt:lpstr>Wingdings 2</vt:lpstr>
      <vt:lpstr>HDOfficeLightV0</vt:lpstr>
      <vt:lpstr>1_HDOfficeLightV0</vt:lpstr>
      <vt:lpstr>2_HDOfficeLightV0</vt:lpstr>
      <vt:lpstr>3_HDOfficeLightV0</vt:lpstr>
      <vt:lpstr>PowerPoint プレゼンテーション</vt:lpstr>
      <vt:lpstr>PowerPoint プレゼンテーション</vt:lpstr>
      <vt:lpstr>PowerPoint プレゼンテーション</vt:lpstr>
      <vt:lpstr>ここから付録</vt:lpstr>
      <vt:lpstr>PowerPoint プレゼンテーション</vt:lpstr>
      <vt:lpstr>PowerPoint プレゼンテーション</vt:lpstr>
      <vt:lpstr>Dynamic Niche Radius</vt:lpstr>
      <vt:lpstr>最適解のみ</vt:lpstr>
      <vt:lpstr>最適解のみ</vt:lpstr>
      <vt:lpstr>最適解+局所解</vt:lpstr>
      <vt:lpstr>最適解+局所解</vt:lpstr>
      <vt:lpstr>BA vs DNRBA</vt:lpstr>
      <vt:lpstr>DNRBAの解分布</vt:lpstr>
      <vt:lpstr>解の発見数(30シード分)</vt:lpstr>
      <vt:lpstr>PowerPoint プレゼンテーション</vt:lpstr>
      <vt:lpstr>CECコンペ [X.Li, et al., 2013]</vt:lpstr>
      <vt:lpstr>問題設定</vt:lpstr>
      <vt:lpstr>問題設定</vt:lpstr>
      <vt:lpstr>Benchmark functions in CEC 2013</vt:lpstr>
      <vt:lpstr>Benchmark functions in CEC 2013</vt:lpstr>
      <vt:lpstr>Benchmark functions in CEC 2013</vt:lpstr>
      <vt:lpstr>Benchmark functions in CEC 2013</vt:lpstr>
      <vt:lpstr>Benchmark functions in CEC 2013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Bat Algorithm (BA)</vt:lpstr>
      <vt:lpstr>NRBAの改良点</vt:lpstr>
      <vt:lpstr>Bat Algorithm[Yang. X.S, 2010]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Hiroyuki Sato</dc:creator>
  <cp:lastModifiedBy>Iwase Takuya</cp:lastModifiedBy>
  <cp:revision>389</cp:revision>
  <cp:lastPrinted>2018-11-01T05:36:54Z</cp:lastPrinted>
  <dcterms:created xsi:type="dcterms:W3CDTF">2015-04-22T12:10:45Z</dcterms:created>
  <dcterms:modified xsi:type="dcterms:W3CDTF">2018-12-09T00:50:17Z</dcterms:modified>
</cp:coreProperties>
</file>